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32000" y="0"/>
            <a:ext cx="12192000" cy="91440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JRL060076dc</a:t>
            </a:r>
            <a:r>
              <a:rPr lang="en-US" sz="1200">
                <a:latin typeface="Arial"/>
              </a:rPr>
              <a:t>
</a:t>
            </a:r>
            <a:r>
              <a:rPr lang="en-US" sz="1200" b="true">
                <a:latin typeface="Arial"/>
              </a:rPr>
              <a:t>Reference Number</a:t>
            </a:r>
            <a:r>
              <a:rPr lang="en-US" sz="1200" b="false">
                <a:latin typeface="Arial"/>
              </a:rPr>
              <a:t> </a:t>
            </a:r>
            <a:r>
              <a:rPr lang="en-US" sz="1200" b="false">
                <a:latin typeface="Arial"/>
              </a:rPr>
              <a:t>R17772</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href=http://man-fe.hosted.exlibrisgroup.com/MU_VU1:BLENDED:44MAN_ALMA_DS21136997950001631&gt;UoM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Primum vivere, diende philosophari</a:t>
            </a:r>
            <a:r>
              <a:rPr lang="en-US" sz="1200">
                <a:latin typeface="Arial"/>
              </a:rPr>
              <a:t>
</a:t>
            </a:r>
            <a:r>
              <a:rPr lang="en-US" sz="1200" b="true">
                <a:latin typeface="Arial"/>
              </a:rPr>
              <a:t>Parent Work Title</a:t>
            </a:r>
            <a:r>
              <a:rPr lang="en-US" sz="1200" b="false">
                <a:latin typeface="Arial"/>
              </a:rPr>
              <a:t> </a:t>
            </a:r>
            <a:r>
              <a:rPr lang="en-US" sz="1200" b="false">
                <a:latin typeface="Arial"/>
              </a:rPr>
              <a:t>Punch Magazine</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London charivari</a:t>
            </a:r>
            <a:r>
              <a:rPr lang="en-US" sz="1200">
                <a:latin typeface="Arial"/>
              </a:rPr>
              <a:t>
</a:t>
            </a:r>
            <a:r>
              <a:rPr lang="en-US" sz="1200" b="true">
                <a:latin typeface="Arial"/>
              </a:rPr>
              <a:t>Creator</a:t>
            </a:r>
            <a:r>
              <a:rPr lang="en-US" sz="1200" b="false">
                <a:latin typeface="Arial"/>
              </a:rPr>
              <a:t> </a:t>
            </a:r>
            <a:r>
              <a:rPr lang="en-US" sz="1200" b="false">
                <a:latin typeface="Arial"/>
              </a:rPr>
              <a:t>Someritt, Howard</a:t>
            </a:r>
            <a:r>
              <a:rPr lang="en-US" sz="1200">
                <a:latin typeface="Arial"/>
              </a:rPr>
              <a:t>
</a:t>
            </a:r>
            <a:r>
              <a:rPr lang="en-US" sz="1200" b="true">
                <a:latin typeface="Arial"/>
              </a:rPr>
              <a:t>Creator Role</a:t>
            </a:r>
            <a:r>
              <a:rPr lang="en-US" sz="1200" b="false">
                <a:latin typeface="Arial"/>
              </a:rPr>
              <a:t> </a:t>
            </a:r>
            <a:r>
              <a:rPr lang="en-US" sz="1200" b="false">
                <a:latin typeface="Arial"/>
              </a:rPr>
              <a:t>Artist</a:t>
            </a:r>
            <a:r>
              <a:rPr lang="en-US" sz="1200">
                <a:latin typeface="Arial"/>
              </a:rPr>
              <a:t>
</a:t>
            </a:r>
            <a:r>
              <a:rPr lang="en-US" sz="1200" b="true">
                <a:latin typeface="Arial"/>
              </a:rPr>
              <a:t>Date Created</a:t>
            </a:r>
            <a:r>
              <a:rPr lang="en-US" sz="1200" b="false">
                <a:latin typeface="Arial"/>
              </a:rPr>
              <a:t> </a:t>
            </a:r>
            <a:r>
              <a:rPr lang="en-US" sz="1200" b="false">
                <a:latin typeface="Arial"/>
              </a:rPr>
              <a:t>1905-01-25</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Punch Publications</a:t>
            </a:r>
            <a:r>
              <a:rPr lang="en-US" sz="1200">
                <a:latin typeface="Arial"/>
              </a:rPr>
              <a:t>
</a:t>
            </a:r>
            <a:r>
              <a:rPr lang="en-US" sz="1200" b="true">
                <a:latin typeface="Arial"/>
              </a:rPr>
              <a:t>Page/Sheet</a:t>
            </a:r>
            <a:r>
              <a:rPr lang="en-US" sz="1200" b="false">
                <a:latin typeface="Arial"/>
              </a:rPr>
              <a:t> </a:t>
            </a:r>
            <a:r>
              <a:rPr lang="en-US" sz="1200" b="false">
                <a:latin typeface="Arial"/>
              </a:rPr>
              <a:t>69</a:t>
            </a:r>
            <a:r>
              <a:rPr lang="en-US" sz="1200">
                <a:latin typeface="Arial"/>
              </a:rPr>
              <a:t>
</a:t>
            </a:r>
            <a:r>
              <a:rPr lang="en-US" sz="1200" b="true">
                <a:latin typeface="Arial"/>
              </a:rPr>
              <a:t>Image Sequence Number</a:t>
            </a:r>
            <a:r>
              <a:rPr lang="en-US" sz="1200" b="false">
                <a:latin typeface="Arial"/>
              </a:rPr>
              <a:t> </a:t>
            </a:r>
            <a:r>
              <a:rPr lang="en-US" sz="1200" b="false">
                <a:latin typeface="Arial"/>
              </a:rPr>
              <a:t>069</a:t>
            </a:r>
            <a:r>
              <a:rPr lang="en-US" sz="1200">
                <a:latin typeface="Arial"/>
              </a:rPr>
              <a:t>
</a:t>
            </a:r>
            <a:r>
              <a:rPr lang="en-US" sz="1200" b="true">
                <a:latin typeface="Arial"/>
              </a:rPr>
              <a:t>Description</a:t>
            </a:r>
            <a:r>
              <a:rPr lang="en-US" sz="1200" b="false">
                <a:latin typeface="Arial"/>
              </a:rPr>
              <a:t> </a:t>
            </a:r>
            <a:r>
              <a:rPr lang="en-US" sz="1200" b="false">
                <a:latin typeface="Arial"/>
              </a:rPr>
              <a:t>Cartoon depicting women sat around a card table, playing cards and smoking. It reads: "Is Florrie's engagement really off, then?" "Oh, yes. Jack wanted her to give up gambling and smoking, and goodness knows what else." (Chorus.) "How absurd!!".</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Cartoons</a:t>
            </a:r>
            <a:r>
              <a:rPr lang="en-US" sz="1200">
                <a:latin typeface="Arial"/>
              </a:rPr>
              <a:t>
</a:t>
            </a:r>
            <a:r>
              <a:rPr lang="en-US" sz="1200" b="true">
                <a:latin typeface="Arial"/>
              </a:rPr>
              <a:t>Subject</a:t>
            </a:r>
            <a:r>
              <a:rPr lang="en-US" sz="1200" b="false">
                <a:latin typeface="Arial"/>
              </a:rPr>
              <a:t> </a:t>
            </a:r>
            <a:r>
              <a:rPr lang="en-US" sz="1200" b="false">
                <a:latin typeface="Arial"/>
              </a:rPr>
              <a:t>Women--Suffrage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London</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London: London</a:t>
            </a:r>
            <a:r>
              <a:rPr lang="en-US" sz="1200">
                <a:latin typeface="Arial"/>
              </a:rPr>
              <a:t>
</a:t>
            </a:r>
            <a:r>
              <a:rPr lang="en-US" sz="1200" b="true">
                <a:latin typeface="Arial"/>
              </a:rPr>
              <a:t>Item Height</a:t>
            </a:r>
            <a:r>
              <a:rPr lang="en-US" sz="1200" b="false">
                <a:latin typeface="Arial"/>
              </a:rPr>
              <a:t> </a:t>
            </a:r>
            <a:r>
              <a:rPr lang="en-US" sz="1200" b="false">
                <a:latin typeface="Arial"/>
              </a:rPr>
              <a:t>272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Notes</a:t>
            </a:r>
            <a:r>
              <a:rPr lang="en-US" sz="1200" b="false">
                <a:latin typeface="Arial"/>
              </a:rPr>
              <a:t> </a:t>
            </a:r>
            <a:r>
              <a:rPr lang="en-US" sz="1200" b="false">
                <a:latin typeface="Arial"/>
              </a:rPr>
              <a:t>Publication suspended, April 1992-September 1996</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2005-09-29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5270500" y="0"/>
            <a:ext cx="57150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JRL0900001dc</a:t>
            </a:r>
            <a:r>
              <a:rPr lang="en-US" sz="1200">
                <a:latin typeface="Arial"/>
              </a:rPr>
              <a:t>
</a:t>
            </a:r>
            <a:r>
              <a:rPr lang="en-US" sz="1200" b="true">
                <a:latin typeface="Arial"/>
              </a:rPr>
              <a:t>Reference Number</a:t>
            </a:r>
            <a:r>
              <a:rPr lang="en-US" sz="1200" b="false">
                <a:latin typeface="Arial"/>
              </a:rPr>
              <a:t> </a:t>
            </a:r>
            <a:r>
              <a:rPr lang="en-US" sz="1200" b="false">
                <a:latin typeface="Arial"/>
              </a:rPr>
              <a:t>Spencer 5284</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href=http://man-fe.hosted.exlibrisgroup.com/MU_VU1:BLENDED:44MAN_ALMA_DS21150422400001631&gt;UoM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St Thomas's Hospital</a:t>
            </a:r>
            <a:r>
              <a:rPr lang="en-US" sz="1200">
                <a:latin typeface="Arial"/>
              </a:rPr>
              <a:t>
</a:t>
            </a:r>
            <a:r>
              <a:rPr lang="en-US" sz="1200" b="true">
                <a:latin typeface="Arial"/>
              </a:rPr>
              <a:t>Parent Work Title</a:t>
            </a:r>
            <a:r>
              <a:rPr lang="en-US" sz="1200" b="false">
                <a:latin typeface="Arial"/>
              </a:rPr>
              <a:t> </a:t>
            </a:r>
            <a:r>
              <a:rPr lang="en-US" sz="1200" b="false">
                <a:latin typeface="Arial"/>
              </a:rPr>
              <a:t>The history of London: from its foundation by the Romans, to the present time. ... In nine books</a:t>
            </a:r>
            <a:r>
              <a:rPr lang="en-US" sz="1200">
                <a:latin typeface="Arial"/>
              </a:rPr>
              <a:t>
</a:t>
            </a:r>
            <a:r>
              <a:rPr lang="en-US" sz="1200" b="true">
                <a:latin typeface="Arial"/>
              </a:rPr>
              <a:t>Creator</a:t>
            </a:r>
            <a:r>
              <a:rPr lang="en-US" sz="1200" b="false">
                <a:latin typeface="Arial"/>
              </a:rPr>
              <a:t> </a:t>
            </a:r>
            <a:r>
              <a:rPr lang="en-US" sz="1200" b="false">
                <a:latin typeface="Arial"/>
              </a:rPr>
              <a:t>Richardson, Samuel, 1689-1761</a:t>
            </a:r>
            <a:r>
              <a:rPr lang="en-US" sz="1200">
                <a:latin typeface="Arial"/>
              </a:rPr>
              <a:t>
</a:t>
            </a:r>
            <a:r>
              <a:rPr lang="en-US" sz="1200" b="true">
                <a:latin typeface="Arial"/>
              </a:rPr>
              <a:t>Creator Role</a:t>
            </a:r>
            <a:r>
              <a:rPr lang="en-US" sz="1200" b="false">
                <a:latin typeface="Arial"/>
              </a:rPr>
              <a:t> </a:t>
            </a:r>
            <a:r>
              <a:rPr lang="en-US" sz="1200" b="false">
                <a:latin typeface="Arial"/>
              </a:rPr>
              <a:t>Printer</a:t>
            </a:r>
            <a:r>
              <a:rPr lang="en-US" sz="1200">
                <a:latin typeface="Arial"/>
              </a:rPr>
              <a:t>
</a:t>
            </a:r>
            <a:r>
              <a:rPr lang="en-US" sz="1200" b="true">
                <a:latin typeface="Arial"/>
              </a:rPr>
              <a:t>Creator</a:t>
            </a:r>
            <a:r>
              <a:rPr lang="en-US" sz="1200" b="false">
                <a:latin typeface="Arial"/>
              </a:rPr>
              <a:t> </a:t>
            </a:r>
            <a:r>
              <a:rPr lang="en-US" sz="1200" b="false">
                <a:latin typeface="Arial"/>
              </a:rPr>
              <a:t>Maitland, William, 1693?-1757</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1739</a:t>
            </a:r>
            <a:r>
              <a:rPr lang="en-US" sz="1200">
                <a:latin typeface="Arial"/>
              </a:rPr>
              <a:t>
</a:t>
            </a:r>
            <a:r>
              <a:rPr lang="en-US" sz="1200" b="true">
                <a:latin typeface="Arial"/>
              </a:rPr>
              <a:t>Publication Details</a:t>
            </a:r>
            <a:r>
              <a:rPr lang="en-US" sz="1200" b="false">
                <a:latin typeface="Arial"/>
              </a:rPr>
              <a:t> </a:t>
            </a:r>
            <a:r>
              <a:rPr lang="en-US" sz="1200" b="false">
                <a:latin typeface="Arial"/>
              </a:rPr>
              <a:t>London : printed by Samuel Richardson</a:t>
            </a:r>
            <a:r>
              <a:rPr lang="en-US" sz="1200">
                <a:latin typeface="Arial"/>
              </a:rPr>
              <a:t>
</a:t>
            </a:r>
            <a:r>
              <a:rPr lang="en-US" sz="1200" b="true">
                <a:latin typeface="Arial"/>
              </a:rPr>
              <a:t>Page/Sheet</a:t>
            </a:r>
            <a:r>
              <a:rPr lang="en-US" sz="1200" b="false">
                <a:latin typeface="Arial"/>
              </a:rPr>
              <a:t> </a:t>
            </a:r>
            <a:r>
              <a:rPr lang="en-US" sz="1200" b="false">
                <a:latin typeface="Arial"/>
              </a:rPr>
              <a:t>Opposite page 678</a:t>
            </a:r>
            <a:r>
              <a:rPr lang="en-US" sz="1200">
                <a:latin typeface="Arial"/>
              </a:rPr>
              <a:t>
</a:t>
            </a:r>
            <a:r>
              <a:rPr lang="en-US" sz="1200" b="true">
                <a:latin typeface="Arial"/>
              </a:rPr>
              <a:t>Image Sequence Number</a:t>
            </a:r>
            <a:r>
              <a:rPr lang="en-US" sz="1200" b="false">
                <a:latin typeface="Arial"/>
              </a:rPr>
              <a:t> </a:t>
            </a:r>
            <a:r>
              <a:rPr lang="en-US" sz="1200" b="false">
                <a:latin typeface="Arial"/>
              </a:rPr>
              <a:t>678</a:t>
            </a:r>
            <a:r>
              <a:rPr lang="en-US" sz="1200">
                <a:latin typeface="Arial"/>
              </a:rPr>
              <a:t>
</a:t>
            </a:r>
            <a:r>
              <a:rPr lang="en-US" sz="1200" b="true">
                <a:latin typeface="Arial"/>
              </a:rPr>
              <a:t>Description</a:t>
            </a:r>
            <a:r>
              <a:rPr lang="en-US" sz="1200" b="false">
                <a:latin typeface="Arial"/>
              </a:rPr>
              <a:t> </a:t>
            </a:r>
            <a:r>
              <a:rPr lang="en-US" sz="1200" b="false">
                <a:latin typeface="Arial"/>
              </a:rPr>
              <a:t>Illustration of St Thomas's Hospital, London.</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Medicine--History</a:t>
            </a:r>
            <a:r>
              <a:rPr lang="en-US" sz="1200">
                <a:latin typeface="Arial"/>
              </a:rPr>
              <a:t>
</a:t>
            </a:r>
            <a:r>
              <a:rPr lang="en-US" sz="1200" b="true">
                <a:latin typeface="Arial"/>
              </a:rPr>
              <a:t>Subject</a:t>
            </a:r>
            <a:r>
              <a:rPr lang="en-US" sz="1200" b="false">
                <a:latin typeface="Arial"/>
              </a:rPr>
              <a:t> </a:t>
            </a:r>
            <a:r>
              <a:rPr lang="en-US" sz="1200" b="false">
                <a:latin typeface="Arial"/>
              </a:rPr>
              <a:t>Hospitals</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Illustrated works</a:t>
            </a:r>
            <a:r>
              <a:rPr lang="en-US" sz="1200">
                <a:latin typeface="Arial"/>
              </a:rPr>
              <a:t>
</a:t>
            </a:r>
            <a:r>
              <a:rPr lang="en-US" sz="1200" b="true">
                <a:latin typeface="Arial"/>
              </a:rPr>
              <a:t>Technique Used</a:t>
            </a:r>
            <a:r>
              <a:rPr lang="en-US" sz="1200" b="false">
                <a:latin typeface="Arial"/>
              </a:rPr>
              <a:t> </a:t>
            </a:r>
            <a:r>
              <a:rPr lang="en-US" sz="1200" b="false">
                <a:latin typeface="Arial"/>
              </a:rPr>
              <a:t>Drawing (image-making) </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London: London</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 /&gt;&lt;/a&gt;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2008-07-31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2008-10</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19300" y="0"/>
            <a:ext cx="12204700" cy="9144000"/>
          </a:xfrm>
          <a:prstGeom prst="rect">
            <a:avLst/>
          </a:prstGeom>
        </p:spPr>
      </p:pic>
      <p:sp>
        <p:nvSpPr>
          <p:cNvPr name="TextBox 3" id="3"/>
          <p:cNvSpPr txBox="true"/>
          <p:nvPr/>
        </p:nvSpPr>
        <p:spPr>
          <a:xfrm>
            <a:off x="0" y="9144000"/>
            <a:ext cx="16256000" cy="4394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JRL040063dc</a:t>
            </a:r>
            <a:r>
              <a:rPr lang="en-US" sz="1200">
                <a:latin typeface="Arial"/>
              </a:rPr>
              <a:t>
</a:t>
            </a:r>
            <a:r>
              <a:rPr lang="en-US" sz="1200" b="true">
                <a:latin typeface="Arial"/>
              </a:rPr>
              <a:t>Reference Number</a:t>
            </a:r>
            <a:r>
              <a:rPr lang="en-US" sz="1200" b="false">
                <a:latin typeface="Arial"/>
              </a:rPr>
              <a:t> </a:t>
            </a:r>
            <a:r>
              <a:rPr lang="en-US" sz="1200" b="false">
                <a:latin typeface="Arial"/>
              </a:rPr>
              <a:t>MMC P205</a:t>
            </a:r>
            <a:r>
              <a:rPr lang="en-US" sz="1200">
                <a:latin typeface="Arial"/>
              </a:rPr>
              <a:t>
</a:t>
            </a:r>
            <a:r>
              <a:rPr lang="en-US" sz="1200" b="true">
                <a:latin typeface="Arial"/>
              </a:rPr>
              <a:t>Image Title</a:t>
            </a:r>
            <a:r>
              <a:rPr lang="en-US" sz="1200" b="false">
                <a:latin typeface="Arial"/>
              </a:rPr>
              <a:t> </a:t>
            </a:r>
            <a:r>
              <a:rPr lang="en-US" sz="1200" b="false">
                <a:latin typeface="Arial"/>
              </a:rPr>
              <a:t>Christie Hospital</a:t>
            </a:r>
            <a:r>
              <a:rPr lang="en-US" sz="1200">
                <a:latin typeface="Arial"/>
              </a:rPr>
              <a:t>
</a:t>
            </a:r>
            <a:r>
              <a:rPr lang="en-US" sz="1200" b="true">
                <a:latin typeface="Arial"/>
              </a:rPr>
              <a:t>Parent Work Title</a:t>
            </a:r>
            <a:r>
              <a:rPr lang="en-US" sz="1200" b="false">
                <a:latin typeface="Arial"/>
              </a:rPr>
              <a:t> </a:t>
            </a:r>
            <a:r>
              <a:rPr lang="en-US" sz="1200" b="false">
                <a:latin typeface="Arial"/>
              </a:rPr>
              <a:t>Christie Hospital &amp; Holt Radium Institute Manchester</a:t>
            </a:r>
            <a:r>
              <a:rPr lang="en-US" sz="1200">
                <a:latin typeface="Arial"/>
              </a:rPr>
              <a:t>
</a:t>
            </a:r>
            <a:r>
              <a:rPr lang="en-US" sz="1200" b="true">
                <a:latin typeface="Arial"/>
              </a:rPr>
              <a:t>Creator</a:t>
            </a:r>
            <a:r>
              <a:rPr lang="en-US" sz="1200" b="false">
                <a:latin typeface="Arial"/>
              </a:rPr>
              <a:t> </a:t>
            </a:r>
            <a:r>
              <a:rPr lang="en-US" sz="1200" b="false">
                <a:latin typeface="Arial"/>
              </a:rPr>
              <a:t>Adams, Edward</a:t>
            </a:r>
            <a:r>
              <a:rPr lang="en-US" sz="1200">
                <a:latin typeface="Arial"/>
              </a:rPr>
              <a:t>
</a:t>
            </a:r>
            <a:r>
              <a:rPr lang="en-US" sz="1200" b="true">
                <a:latin typeface="Arial"/>
              </a:rPr>
              <a:t>Creator Role</a:t>
            </a:r>
            <a:r>
              <a:rPr lang="en-US" sz="1200" b="false">
                <a:latin typeface="Arial"/>
              </a:rPr>
              <a:t> </a:t>
            </a:r>
            <a:r>
              <a:rPr lang="en-US" sz="1200" b="false">
                <a:latin typeface="Arial"/>
              </a:rPr>
              <a:t>Architect</a:t>
            </a:r>
            <a:r>
              <a:rPr lang="en-US" sz="1200">
                <a:latin typeface="Arial"/>
              </a:rPr>
              <a:t>
</a:t>
            </a:r>
            <a:r>
              <a:rPr lang="en-US" sz="1200" b="true">
                <a:latin typeface="Arial"/>
              </a:rPr>
              <a:t>Date Created</a:t>
            </a:r>
            <a:r>
              <a:rPr lang="en-US" sz="1200" b="false">
                <a:latin typeface="Arial"/>
              </a:rPr>
              <a:t> </a:t>
            </a:r>
            <a:r>
              <a:rPr lang="en-US" sz="1200" b="false">
                <a:latin typeface="Arial"/>
              </a:rPr>
              <a:t>1930-06</a:t>
            </a:r>
            <a:r>
              <a:rPr lang="en-US" sz="1200">
                <a:latin typeface="Arial"/>
              </a:rPr>
              <a:t>
</a:t>
            </a:r>
            <a:r>
              <a:rPr lang="en-US" sz="1200" b="true">
                <a:latin typeface="Arial"/>
              </a:rPr>
              <a:t>Description</a:t>
            </a:r>
            <a:r>
              <a:rPr lang="en-US" sz="1200" b="false">
                <a:latin typeface="Arial"/>
              </a:rPr>
              <a:t> </a:t>
            </a:r>
            <a:r>
              <a:rPr lang="en-US" sz="1200" b="false">
                <a:latin typeface="Arial"/>
              </a:rPr>
              <a:t>Sepia coloured architect's drawing of Christie Hospital and Holt Radium Institute buildings and grounds in Manchester. The drawing includes additional proposed building plans in the bottom right corner. The architectural company: Harry S. Fairhurst &amp; Son.</a:t>
            </a:r>
            <a:r>
              <a:rPr lang="en-US" sz="1200">
                <a:latin typeface="Arial"/>
              </a:rPr>
              <a:t>
</a:t>
            </a:r>
            <a:r>
              <a:rPr lang="en-US" sz="1200" b="true">
                <a:latin typeface="Arial"/>
              </a:rPr>
              <a:t>Subject</a:t>
            </a:r>
            <a:r>
              <a:rPr lang="en-US" sz="1200" b="false">
                <a:latin typeface="Arial"/>
              </a:rPr>
              <a:t> </a:t>
            </a:r>
            <a:r>
              <a:rPr lang="en-US" sz="1200" b="false">
                <a:latin typeface="Arial"/>
              </a:rPr>
              <a:t>Architecture</a:t>
            </a:r>
            <a:r>
              <a:rPr lang="en-US" sz="1200">
                <a:latin typeface="Arial"/>
              </a:rPr>
              <a:t>
</a:t>
            </a:r>
            <a:r>
              <a:rPr lang="en-US" sz="1200" b="true">
                <a:latin typeface="Arial"/>
              </a:rPr>
              <a:t>Subject</a:t>
            </a:r>
            <a:r>
              <a:rPr lang="en-US" sz="1200" b="false">
                <a:latin typeface="Arial"/>
              </a:rPr>
              <a:t> </a:t>
            </a:r>
            <a:r>
              <a:rPr lang="en-US" sz="1200" b="false">
                <a:latin typeface="Arial"/>
              </a:rPr>
              <a:t>Medicine</a:t>
            </a:r>
            <a:r>
              <a:rPr lang="en-US" sz="1200">
                <a:latin typeface="Arial"/>
              </a:rPr>
              <a:t>
</a:t>
            </a:r>
            <a:r>
              <a:rPr lang="en-US" sz="1200" b="true">
                <a:latin typeface="Arial"/>
              </a:rPr>
              <a:t>Subject</a:t>
            </a:r>
            <a:r>
              <a:rPr lang="en-US" sz="1200" b="false">
                <a:latin typeface="Arial"/>
              </a:rPr>
              <a:t> </a:t>
            </a:r>
            <a:r>
              <a:rPr lang="en-US" sz="1200" b="false">
                <a:latin typeface="Arial"/>
              </a:rPr>
              <a:t>Hospitals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Plans (drawings)</a:t>
            </a:r>
            <a:r>
              <a:rPr lang="en-US" sz="1200">
                <a:latin typeface="Arial"/>
              </a:rPr>
              <a:t>
</a:t>
            </a:r>
            <a:r>
              <a:rPr lang="en-US" sz="1200" b="true">
                <a:latin typeface="Arial"/>
              </a:rPr>
              <a:t>Technique Used</a:t>
            </a:r>
            <a:r>
              <a:rPr lang="en-US" sz="1200" b="false">
                <a:latin typeface="Arial"/>
              </a:rPr>
              <a:t> </a:t>
            </a:r>
            <a:r>
              <a:rPr lang="en-US" sz="1200" b="false">
                <a:latin typeface="Arial"/>
              </a:rPr>
              <a:t>Drawing (image-making) </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2004-09-09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19300" y="0"/>
            <a:ext cx="12204700" cy="9144000"/>
          </a:xfrm>
          <a:prstGeom prst="rect">
            <a:avLst/>
          </a:prstGeom>
        </p:spPr>
      </p:pic>
      <p:sp>
        <p:nvSpPr>
          <p:cNvPr name="TextBox 3" id="3"/>
          <p:cNvSpPr txBox="true"/>
          <p:nvPr/>
        </p:nvSpPr>
        <p:spPr>
          <a:xfrm>
            <a:off x="0" y="9144000"/>
            <a:ext cx="16256000" cy="42418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JRL040071dc</a:t>
            </a:r>
            <a:r>
              <a:rPr lang="en-US" sz="1200">
                <a:latin typeface="Arial"/>
              </a:rPr>
              <a:t>
</a:t>
            </a:r>
            <a:r>
              <a:rPr lang="en-US" sz="1200" b="true">
                <a:latin typeface="Arial"/>
              </a:rPr>
              <a:t>Reference Number</a:t>
            </a:r>
            <a:r>
              <a:rPr lang="en-US" sz="1200" b="false">
                <a:latin typeface="Arial"/>
              </a:rPr>
              <a:t> </a:t>
            </a:r>
            <a:r>
              <a:rPr lang="en-US" sz="1200" b="false">
                <a:latin typeface="Arial"/>
              </a:rPr>
              <a:t>MMC/2/GilesAEJ/1/ 1</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href="http://www.librarysearch.manchester.ac.uk/MU_VU1:BLENDED:44MAN_ELGAR_DSgb133mmc2a"&gt;Manchester Medical Collection: Biographical Files A-G&lt;/a&gt;</a:t>
            </a:r>
            <a:r>
              <a:rPr lang="en-US" sz="1200">
                <a:latin typeface="Arial"/>
              </a:rPr>
              <a:t>
</a:t>
            </a:r>
            <a:r>
              <a:rPr lang="en-US" sz="1200" b="true">
                <a:latin typeface="Arial"/>
              </a:rPr>
              <a:t>Image Title</a:t>
            </a:r>
            <a:r>
              <a:rPr lang="en-US" sz="1200" b="false">
                <a:latin typeface="Arial"/>
              </a:rPr>
              <a:t> </a:t>
            </a:r>
            <a:r>
              <a:rPr lang="en-US" sz="1200" b="false">
                <a:latin typeface="Arial"/>
              </a:rPr>
              <a:t>St Mary's Hospital Student's Midwifery Card</a:t>
            </a:r>
            <a:r>
              <a:rPr lang="en-US" sz="1200">
                <a:latin typeface="Arial"/>
              </a:rPr>
              <a:t>
</a:t>
            </a:r>
            <a:r>
              <a:rPr lang="en-US" sz="1200" b="true">
                <a:latin typeface="Arial"/>
              </a:rPr>
              <a:t>Parent Work Title</a:t>
            </a:r>
            <a:r>
              <a:rPr lang="en-US" sz="1200" b="false">
                <a:latin typeface="Arial"/>
              </a:rPr>
              <a:t> </a:t>
            </a:r>
            <a:r>
              <a:rPr lang="en-US" sz="1200" b="false">
                <a:latin typeface="Arial"/>
              </a:rPr>
              <a:t>St Mary's Hospital Student's Midwifery Card</a:t>
            </a:r>
            <a:r>
              <a:rPr lang="en-US" sz="1200">
                <a:latin typeface="Arial"/>
              </a:rPr>
              <a:t>
</a:t>
            </a:r>
            <a:r>
              <a:rPr lang="en-US" sz="1200" b="true">
                <a:latin typeface="Arial"/>
              </a:rPr>
              <a:t>Date Created</a:t>
            </a:r>
            <a:r>
              <a:rPr lang="en-US" sz="1200" b="false">
                <a:latin typeface="Arial"/>
              </a:rPr>
              <a:t> </a:t>
            </a:r>
            <a:r>
              <a:rPr lang="en-US" sz="1200" b="false">
                <a:latin typeface="Arial"/>
              </a:rPr>
              <a:t>1887-08-25</a:t>
            </a:r>
            <a:r>
              <a:rPr lang="en-US" sz="1200">
                <a:latin typeface="Arial"/>
              </a:rPr>
              <a:t>
</a:t>
            </a:r>
            <a:r>
              <a:rPr lang="en-US" sz="1200" b="true">
                <a:latin typeface="Arial"/>
              </a:rPr>
              <a:t>Description</a:t>
            </a:r>
            <a:r>
              <a:rPr lang="en-US" sz="1200" b="false">
                <a:latin typeface="Arial"/>
              </a:rPr>
              <a:t> </a:t>
            </a:r>
            <a:r>
              <a:rPr lang="en-US" sz="1200" b="false">
                <a:latin typeface="Arial"/>
              </a:rPr>
              <a:t>Carte de visite photographs of Bardsley by C.A. Duval and Co. , n.d. One signed by Bardsley. Slight differences in pose.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Midwifery</a:t>
            </a:r>
            <a:r>
              <a:rPr lang="en-US" sz="1200">
                <a:latin typeface="Arial"/>
              </a:rPr>
              <a:t>
</a:t>
            </a:r>
            <a:r>
              <a:rPr lang="en-US" sz="1200" b="true">
                <a:latin typeface="Arial"/>
              </a:rPr>
              <a:t>Subject</a:t>
            </a:r>
            <a:r>
              <a:rPr lang="en-US" sz="1200" b="false">
                <a:latin typeface="Arial"/>
              </a:rPr>
              <a:t> </a:t>
            </a:r>
            <a:r>
              <a:rPr lang="en-US" sz="1200" b="false">
                <a:latin typeface="Arial"/>
              </a:rPr>
              <a:t>Medicine--History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Card</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2004-09-09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p:cSld>
    <p:spTree>
      <p:nvGrpSpPr>
        <p:cNvPr id="1" name=""/>
        <p:cNvGrpSpPr/>
        <p:nvPr/>
      </p:nvGrpSpPr>
      <p:grpSpPr>
        <a:xfrm>
          <a:off x="0" y="0"/>
          <a:ext cx="0" cy="0"/>
          <a:chOff x="0" y="0"/>
          <a:chExt cx="0" cy="0"/>
        </a:xfrm>
      </p:grpSpPr>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99000" y="0"/>
            <a:ext cx="6845300" cy="9144000"/>
          </a:xfrm>
          <a:prstGeom prst="rect">
            <a:avLst/>
          </a:prstGeom>
        </p:spPr>
      </p:pic>
      <p:sp>
        <p:nvSpPr>
          <p:cNvPr name="TextBox 3" id="3"/>
          <p:cNvSpPr txBox="true"/>
          <p:nvPr/>
        </p:nvSpPr>
        <p:spPr>
          <a:xfrm>
            <a:off x="0" y="9144000"/>
            <a:ext cx="16256000" cy="4394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JRL040081dc</a:t>
            </a:r>
            <a:r>
              <a:rPr lang="en-US" sz="1200">
                <a:latin typeface="Arial"/>
              </a:rPr>
              <a:t>
</a:t>
            </a:r>
            <a:r>
              <a:rPr lang="en-US" sz="1200" b="true">
                <a:latin typeface="Arial"/>
              </a:rPr>
              <a:t>Reference Number</a:t>
            </a:r>
            <a:r>
              <a:rPr lang="en-US" sz="1200" b="false">
                <a:latin typeface="Arial"/>
              </a:rPr>
              <a:t> </a:t>
            </a:r>
            <a:r>
              <a:rPr lang="en-US" sz="1200" b="false">
                <a:latin typeface="Arial"/>
              </a:rPr>
              <a:t>MMC/9/6/10/4/1</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ead-gb133-mmc3-16#0000000&context=L&vid=MU_NUI&search_scope=BLENDED&tab=local&lang=en_US">The Manchester Medical Collection: Sections 3-16</a>]]></a:t>
            </a:r>
            <a:r>
              <a:rPr lang="en-US" sz="1200">
                <a:latin typeface="Arial"/>
              </a:rPr>
              <a:t>
</a:t>
            </a:r>
            <a:r>
              <a:rPr lang="en-US" sz="1200" b="true">
                <a:latin typeface="Arial"/>
              </a:rPr>
              <a:t>Image Title</a:t>
            </a:r>
            <a:r>
              <a:rPr lang="en-US" sz="1200" b="false">
                <a:latin typeface="Arial"/>
              </a:rPr>
              <a:t> </a:t>
            </a:r>
            <a:r>
              <a:rPr lang="en-US" sz="1200" b="false">
                <a:latin typeface="Arial"/>
              </a:rPr>
              <a:t>Lunatick Hospital</a:t>
            </a:r>
            <a:r>
              <a:rPr lang="en-US" sz="1200">
                <a:latin typeface="Arial"/>
              </a:rPr>
              <a:t>
</a:t>
            </a:r>
            <a:r>
              <a:rPr lang="en-US" sz="1200" b="true">
                <a:latin typeface="Arial"/>
              </a:rPr>
              <a:t>Parent Work Title</a:t>
            </a:r>
            <a:r>
              <a:rPr lang="en-US" sz="1200" b="false">
                <a:latin typeface="Arial"/>
              </a:rPr>
              <a:t> </a:t>
            </a:r>
            <a:r>
              <a:rPr lang="en-US" sz="1200" b="false">
                <a:latin typeface="Arial"/>
              </a:rPr>
              <a:t>Account Of The Rise, and present Establishment Of The Lunatick Hospital in Manchester</a:t>
            </a:r>
            <a:r>
              <a:rPr lang="en-US" sz="1200">
                <a:latin typeface="Arial"/>
              </a:rPr>
              <a:t>
</a:t>
            </a:r>
            <a:r>
              <a:rPr lang="en-US" sz="1200" b="true">
                <a:latin typeface="Arial"/>
              </a:rPr>
              <a:t>Date Created</a:t>
            </a:r>
            <a:r>
              <a:rPr lang="en-US" sz="1200" b="false">
                <a:latin typeface="Arial"/>
              </a:rPr>
              <a:t> </a:t>
            </a:r>
            <a:r>
              <a:rPr lang="en-US" sz="1200" b="false">
                <a:latin typeface="Arial"/>
              </a:rPr>
              <a:t>1771</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 J. Harrop</a:t>
            </a:r>
            <a:r>
              <a:rPr lang="en-US" sz="1200">
                <a:latin typeface="Arial"/>
              </a:rPr>
              <a:t>
</a:t>
            </a:r>
            <a:r>
              <a:rPr lang="en-US" sz="1200" b="true">
                <a:latin typeface="Arial"/>
              </a:rPr>
              <a:t>Description</a:t>
            </a:r>
            <a:r>
              <a:rPr lang="en-US" sz="1200" b="false">
                <a:latin typeface="Arial"/>
              </a:rPr>
              <a:t> </a:t>
            </a:r>
            <a:r>
              <a:rPr lang="en-US" sz="1200" b="false">
                <a:latin typeface="Arial"/>
              </a:rPr>
              <a:t>Manchester Medical Collection. Title page of a pamphlet on the Manchester Lunatic Hospital. The page bears a signature next the title and is stamped near the bottom with 'The Victoria University of Manchester Medical Library'.</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Medicine</a:t>
            </a:r>
            <a:r>
              <a:rPr lang="en-US" sz="1200">
                <a:latin typeface="Arial"/>
              </a:rPr>
              <a:t>
</a:t>
            </a:r>
            <a:r>
              <a:rPr lang="en-US" sz="1200" b="true">
                <a:latin typeface="Arial"/>
              </a:rPr>
              <a:t>Subject</a:t>
            </a:r>
            <a:r>
              <a:rPr lang="en-US" sz="1200" b="false">
                <a:latin typeface="Arial"/>
              </a:rPr>
              <a:t> </a:t>
            </a:r>
            <a:r>
              <a:rPr lang="en-US" sz="1200" b="false">
                <a:latin typeface="Arial"/>
              </a:rPr>
              <a:t>Hospitals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Pamphlets</a:t>
            </a:r>
            <a:r>
              <a:rPr lang="en-US" sz="1200">
                <a:latin typeface="Arial"/>
              </a:rPr>
              <a:t>
</a:t>
            </a:r>
            <a:r>
              <a:rPr lang="en-US" sz="1200" b="true">
                <a:latin typeface="Arial"/>
              </a:rPr>
              <a:t>Technique Used</a:t>
            </a:r>
            <a:r>
              <a:rPr lang="en-US" sz="1200" b="false">
                <a:latin typeface="Arial"/>
              </a:rPr>
              <a:t> </a:t>
            </a:r>
            <a:r>
              <a:rPr lang="en-US" sz="1200" b="false">
                <a:latin typeface="Arial"/>
              </a:rPr>
              <a:t>Printing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 October 2004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311400" y="0"/>
            <a:ext cx="116332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JRL022660tr</a:t>
            </a:r>
            <a:r>
              <a:rPr lang="en-US" sz="1200">
                <a:latin typeface="Arial"/>
              </a:rPr>
              <a:t>
</a:t>
            </a:r>
            <a:r>
              <a:rPr lang="en-US" sz="1200" b="true">
                <a:latin typeface="Arial"/>
              </a:rPr>
              <a:t>Reference Number</a:t>
            </a:r>
            <a:r>
              <a:rPr lang="en-US" sz="1200" b="false">
                <a:latin typeface="Arial"/>
              </a:rPr>
              <a:t> </a:t>
            </a:r>
            <a:r>
              <a:rPr lang="en-US" sz="1200" b="false">
                <a:latin typeface="Arial"/>
              </a:rPr>
              <a:t>SO/10/3</a:t>
            </a:r>
            <a:r>
              <a:rPr lang="en-US" sz="1200">
                <a:latin typeface="Arial"/>
              </a:rPr>
              <a:t>
</a:t>
            </a:r>
            <a:r>
              <a:rPr lang="en-US" sz="1200" b="true">
                <a:latin typeface="Arial"/>
              </a:rPr>
              <a:t>Link to Catalogue</a:t>
            </a:r>
            <a:r>
              <a:rPr lang="en-US" sz="1200" b="false">
                <a:latin typeface="Arial"/>
              </a:rPr>
              <a:t> </a:t>
            </a:r>
            <a:r>
              <a:rPr lang="en-US" sz="1200" b="false">
                <a:latin typeface="Arial"/>
              </a:rPr>
              <a:t><![CDATA[<A href=https://www.librarysearch.manchester.ac.uk/primo-explore/fulldisplay?docid=44MAN_ELGAR_DS&context=L&vid=MU_NUI&search_scope=BLENDED&tab=local&lang=en_US>The Oldknow Papers</a>]]></a:t>
            </a:r>
            <a:r>
              <a:rPr lang="en-US" sz="1200">
                <a:latin typeface="Arial"/>
              </a:rPr>
              <a:t>
</a:t>
            </a:r>
            <a:r>
              <a:rPr lang="en-US" sz="1200" b="true">
                <a:latin typeface="Arial"/>
              </a:rPr>
              <a:t>Image Title</a:t>
            </a:r>
            <a:r>
              <a:rPr lang="en-US" sz="1200" b="false">
                <a:latin typeface="Arial"/>
              </a:rPr>
              <a:t> </a:t>
            </a:r>
            <a:r>
              <a:rPr lang="en-US" sz="1200" b="false">
                <a:latin typeface="Arial"/>
              </a:rPr>
              <a:t>Conduct of women workers in the textile industry</a:t>
            </a:r>
            <a:r>
              <a:rPr lang="en-US" sz="1200">
                <a:latin typeface="Arial"/>
              </a:rPr>
              <a:t>
</a:t>
            </a:r>
            <a:r>
              <a:rPr lang="en-US" sz="1200" b="true">
                <a:latin typeface="Arial"/>
              </a:rPr>
              <a:t>Series Title</a:t>
            </a:r>
            <a:r>
              <a:rPr lang="en-US" sz="1200" b="false">
                <a:latin typeface="Arial"/>
              </a:rPr>
              <a:t> </a:t>
            </a:r>
            <a:r>
              <a:rPr lang="en-US" sz="1200" b="false">
                <a:latin typeface="Arial"/>
              </a:rPr>
              <a:t>Records relating to Bleaching, Cutting and Finishing</a:t>
            </a:r>
            <a:r>
              <a:rPr lang="en-US" sz="1200">
                <a:latin typeface="Arial"/>
              </a:rPr>
              <a:t>
</a:t>
            </a:r>
            <a:r>
              <a:rPr lang="en-US" sz="1200" b="true">
                <a:latin typeface="Arial"/>
              </a:rPr>
              <a:t>Parent Work Title</a:t>
            </a:r>
            <a:r>
              <a:rPr lang="en-US" sz="1200" b="false">
                <a:latin typeface="Arial"/>
              </a:rPr>
              <a:t> </a:t>
            </a:r>
            <a:r>
              <a:rPr lang="en-US" sz="1200" b="false">
                <a:latin typeface="Arial"/>
              </a:rPr>
              <a:t>Report book</a:t>
            </a:r>
            <a:r>
              <a:rPr lang="en-US" sz="1200">
                <a:latin typeface="Arial"/>
              </a:rPr>
              <a:t>
</a:t>
            </a:r>
            <a:r>
              <a:rPr lang="en-US" sz="1200" b="true">
                <a:latin typeface="Arial"/>
              </a:rPr>
              <a:t>Date Created</a:t>
            </a:r>
            <a:r>
              <a:rPr lang="en-US" sz="1200" b="false">
                <a:latin typeface="Arial"/>
              </a:rPr>
              <a:t> </a:t>
            </a:r>
            <a:r>
              <a:rPr lang="en-US" sz="1200" b="false">
                <a:latin typeface="Arial"/>
              </a:rPr>
              <a:t>1787</a:t>
            </a:r>
            <a:r>
              <a:rPr lang="en-US" sz="1200">
                <a:latin typeface="Arial"/>
              </a:rPr>
              <a:t>
</a:t>
            </a:r>
            <a:r>
              <a:rPr lang="en-US" sz="1200" b="true">
                <a:latin typeface="Arial"/>
              </a:rPr>
              <a:t>Page/Sheet</a:t>
            </a:r>
            <a:r>
              <a:rPr lang="en-US" sz="1200" b="false">
                <a:latin typeface="Arial"/>
              </a:rPr>
              <a:t> </a:t>
            </a:r>
            <a:r>
              <a:rPr lang="en-US" sz="1200" b="false">
                <a:latin typeface="Arial"/>
              </a:rPr>
              <a:t>5</a:t>
            </a:r>
            <a:r>
              <a:rPr lang="en-US" sz="1200">
                <a:latin typeface="Arial"/>
              </a:rPr>
              <a:t>
</a:t>
            </a:r>
            <a:r>
              <a:rPr lang="en-US" sz="1200" b="true">
                <a:latin typeface="Arial"/>
              </a:rPr>
              <a:t>Description</a:t>
            </a:r>
            <a:r>
              <a:rPr lang="en-US" sz="1200" b="false">
                <a:latin typeface="Arial"/>
              </a:rPr>
              <a:t> </a:t>
            </a:r>
            <a:r>
              <a:rPr lang="en-US" sz="1200" b="false">
                <a:latin typeface="Arial"/>
              </a:rPr>
              <a:t>Double page opening Record of textile mill workers' conduct; includes remarks such as 'very idle' &amp; 'careless holes'. 1787, May - August.</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Textile industry</a:t>
            </a:r>
            <a:r>
              <a:rPr lang="en-US" sz="1200">
                <a:latin typeface="Arial"/>
              </a:rPr>
              <a:t>
</a:t>
            </a:r>
            <a:r>
              <a:rPr lang="en-US" sz="1200" b="true">
                <a:latin typeface="Arial"/>
              </a:rPr>
              <a:t>Subject</a:t>
            </a:r>
            <a:r>
              <a:rPr lang="en-US" sz="1200" b="false">
                <a:latin typeface="Arial"/>
              </a:rPr>
              <a:t> </a:t>
            </a:r>
            <a:r>
              <a:rPr lang="en-US" sz="1200" b="false">
                <a:latin typeface="Arial"/>
              </a:rPr>
              <a:t>Industries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Codex</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Time Period Covered</a:t>
            </a:r>
            <a:r>
              <a:rPr lang="en-US" sz="1200" b="false">
                <a:latin typeface="Arial"/>
              </a:rPr>
              <a:t> </a:t>
            </a:r>
            <a:r>
              <a:rPr lang="en-US" sz="1200" b="false">
                <a:latin typeface="Arial"/>
              </a:rPr>
              <a:t>18th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Item Height</a:t>
            </a:r>
            <a:r>
              <a:rPr lang="en-US" sz="1200" b="false">
                <a:latin typeface="Arial"/>
              </a:rPr>
              <a:t> </a:t>
            </a:r>
            <a:r>
              <a:rPr lang="en-US" sz="1200" b="false">
                <a:latin typeface="Arial"/>
              </a:rPr>
              <a:t>Opening: 483 mm</a:t>
            </a:r>
            <a:r>
              <a:rPr lang="en-US" sz="1200">
                <a:latin typeface="Arial"/>
              </a:rPr>
              <a:t>
</a:t>
            </a:r>
            <a:r>
              <a:rPr lang="en-US" sz="1200" b="true">
                <a:latin typeface="Arial"/>
              </a:rPr>
              <a:t>Item Width</a:t>
            </a:r>
            <a:r>
              <a:rPr lang="en-US" sz="1200" b="false">
                <a:latin typeface="Arial"/>
              </a:rPr>
              <a:t> </a:t>
            </a:r>
            <a:r>
              <a:rPr lang="en-US" sz="1200" b="false">
                <a:latin typeface="Arial"/>
              </a:rPr>
              <a:t>Opening: 533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Creation Technique</a:t>
            </a:r>
            <a:r>
              <a:rPr lang="en-US" sz="1200" b="false">
                <a:latin typeface="Arial"/>
              </a:rPr>
              <a:t> </a:t>
            </a:r>
            <a:r>
              <a:rPr lang="en-US" sz="1200" b="false">
                <a:latin typeface="Arial"/>
              </a:rPr>
              <a:t>Scanned from colour transparency by Gten, October 2003</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