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70000" y="0"/>
            <a:ext cx="13716000" cy="9144000"/>
          </a:xfrm>
          <a:prstGeom prst="rect">
            <a:avLst/>
          </a:prstGeom>
        </p:spPr>
      </p:pic>
      <p:sp>
        <p:nvSpPr>
          <p:cNvPr name="TextBox 3" id="3"/>
          <p:cNvSpPr txBox="true"/>
          <p:nvPr/>
        </p:nvSpPr>
        <p:spPr>
          <a:xfrm>
            <a:off x="0" y="9144000"/>
            <a:ext cx="16256000" cy="3784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JRL1212368</a:t>
            </a:r>
            <a:r>
              <a:rPr lang="en-US" sz="1200">
                <a:latin typeface="Arial"/>
              </a:rPr>
              <a:t>
</a:t>
            </a:r>
            <a:r>
              <a:rPr lang="en-US" sz="1200" b="true">
                <a:latin typeface="Arial"/>
              </a:rPr>
              <a:t>Image Title</a:t>
            </a:r>
            <a:r>
              <a:rPr lang="en-US" sz="1200" b="false">
                <a:latin typeface="Arial"/>
              </a:rPr>
              <a:t> </a:t>
            </a:r>
            <a:r>
              <a:rPr lang="en-US" sz="1200" b="false">
                <a:latin typeface="Arial"/>
              </a:rPr>
              <a:t>Card Catalogue</a:t>
            </a:r>
            <a:r>
              <a:rPr lang="en-US" sz="1200">
                <a:latin typeface="Arial"/>
              </a:rPr>
              <a:t>
</a:t>
            </a:r>
            <a:r>
              <a:rPr lang="en-US" sz="1200" b="true">
                <a:latin typeface="Arial"/>
              </a:rPr>
              <a:t>Description</a:t>
            </a:r>
            <a:r>
              <a:rPr lang="en-US" sz="1200" b="false">
                <a:latin typeface="Arial"/>
              </a:rPr>
              <a:t> </a:t>
            </a:r>
            <a:r>
              <a:rPr lang="en-US" sz="1200" b="false">
                <a:latin typeface="Arial"/>
              </a:rPr>
              <a:t>Card Catalogue in the Historic Reading Room. In a physical catalogue the information about an item is on a separate card, which is placed in alphabetical order in the catalogue drawer depending on the type of record.</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Interior decoration</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990600" y="0"/>
            <a:ext cx="14262100" cy="9144000"/>
          </a:xfrm>
          <a:prstGeom prst="rect">
            <a:avLst/>
          </a:prstGeom>
        </p:spPr>
      </p:pic>
      <p:sp>
        <p:nvSpPr>
          <p:cNvPr name="TextBox 3" id="3"/>
          <p:cNvSpPr txBox="true"/>
          <p:nvPr/>
        </p:nvSpPr>
        <p:spPr>
          <a:xfrm>
            <a:off x="0" y="9144000"/>
            <a:ext cx="16256000" cy="3937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JRL1212309</a:t>
            </a:r>
            <a:r>
              <a:rPr lang="en-US" sz="1200">
                <a:latin typeface="Arial"/>
              </a:rPr>
              <a:t>
</a:t>
            </a:r>
            <a:r>
              <a:rPr lang="en-US" sz="1200" b="true">
                <a:latin typeface="Arial"/>
              </a:rPr>
              <a:t>Image Title</a:t>
            </a:r>
            <a:r>
              <a:rPr lang="en-US" sz="1200" b="false">
                <a:latin typeface="Arial"/>
              </a:rPr>
              <a:t> </a:t>
            </a:r>
            <a:r>
              <a:rPr lang="en-US" sz="1200" b="false">
                <a:latin typeface="Arial"/>
              </a:rPr>
              <a:t>Lantern Gallery</a:t>
            </a:r>
            <a:r>
              <a:rPr lang="en-US" sz="1200">
                <a:latin typeface="Arial"/>
              </a:rPr>
              <a:t>
</a:t>
            </a:r>
            <a:r>
              <a:rPr lang="en-US" sz="1200" b="true">
                <a:latin typeface="Arial"/>
              </a:rPr>
              <a:t>Date Created</a:t>
            </a:r>
            <a:r>
              <a:rPr lang="en-US" sz="1200" b="false">
                <a:latin typeface="Arial"/>
              </a:rPr>
              <a:t> </a:t>
            </a:r>
            <a:r>
              <a:rPr lang="en-US" sz="1200" b="false">
                <a:latin typeface="Arial"/>
              </a:rPr>
              <a:t>2012</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537200" y="0"/>
            <a:ext cx="5168900" cy="9144000"/>
          </a:xfrm>
          <a:prstGeom prst="rect">
            <a:avLst/>
          </a:prstGeom>
        </p:spPr>
      </p:pic>
      <p:sp>
        <p:nvSpPr>
          <p:cNvPr name="TextBox 3" id="3"/>
          <p:cNvSpPr txBox="true"/>
          <p:nvPr/>
        </p:nvSpPr>
        <p:spPr>
          <a:xfrm>
            <a:off x="0" y="9144000"/>
            <a:ext cx="16256000" cy="4699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JRL1212374</a:t>
            </a:r>
            <a:r>
              <a:rPr lang="en-US" sz="1200">
                <a:latin typeface="Arial"/>
              </a:rPr>
              <a:t>
</a:t>
            </a:r>
            <a:r>
              <a:rPr lang="en-US" sz="1200" b="true">
                <a:latin typeface="Arial"/>
              </a:rPr>
              <a:t>Image Title</a:t>
            </a:r>
            <a:r>
              <a:rPr lang="en-US" sz="1200" b="false">
                <a:latin typeface="Arial"/>
              </a:rPr>
              <a:t> </a:t>
            </a:r>
            <a:r>
              <a:rPr lang="en-US" sz="1200" b="false">
                <a:latin typeface="Arial"/>
              </a:rPr>
              <a:t>Main Staircase: a dragon</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Stone carving of a dragon (mythological creature); main staircase leading to the Historic Reading Room in the 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Carving (processes)</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778000" y="0"/>
            <a:ext cx="12700000" cy="9144000"/>
          </a:xfrm>
          <a:prstGeom prst="rect">
            <a:avLst/>
          </a:prstGeom>
        </p:spPr>
      </p:pic>
      <p:sp>
        <p:nvSpPr>
          <p:cNvPr name="TextBox 3" id="3"/>
          <p:cNvSpPr txBox="true"/>
          <p:nvPr/>
        </p:nvSpPr>
        <p:spPr>
          <a:xfrm>
            <a:off x="0" y="9144000"/>
            <a:ext cx="16256000" cy="3340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JRL15120000</a:t>
            </a:r>
            <a:r>
              <a:rPr lang="en-US" sz="1200">
                <a:latin typeface="Arial"/>
              </a:rPr>
              <a:t>
</a:t>
            </a:r>
            <a:r>
              <a:rPr lang="en-US" sz="1200" b="true">
                <a:latin typeface="Arial"/>
              </a:rPr>
              <a:t>Image Title</a:t>
            </a:r>
            <a:r>
              <a:rPr lang="en-US" sz="1200" b="false">
                <a:latin typeface="Arial"/>
              </a:rPr>
              <a:t> </a:t>
            </a:r>
            <a:r>
              <a:rPr lang="en-US" sz="1200" b="false">
                <a:latin typeface="Arial"/>
              </a:rPr>
              <a:t>Remington Typewriter, Standard no.10</a:t>
            </a:r>
            <a:r>
              <a:rPr lang="en-US" sz="1200">
                <a:latin typeface="Arial"/>
              </a:rPr>
              <a:t>
</a:t>
            </a:r>
            <a:r>
              <a:rPr lang="en-US" sz="1200" b="true">
                <a:latin typeface="Arial"/>
              </a:rPr>
              <a:t>Description</a:t>
            </a:r>
            <a:r>
              <a:rPr lang="en-US" sz="1200" b="false">
                <a:latin typeface="Arial"/>
              </a:rPr>
              <a:t> </a:t>
            </a:r>
            <a:r>
              <a:rPr lang="en-US" sz="1200" b="false">
                <a:latin typeface="Arial"/>
              </a:rPr>
              <a:t>Typewriter on Historic Reading Room Gallery.</a:t>
            </a:r>
            <a:r>
              <a:rPr lang="en-US" sz="1200">
                <a:latin typeface="Arial"/>
              </a:rPr>
              <a:t>
</a:t>
            </a:r>
            <a:r>
              <a:rPr lang="en-US" sz="1200" b="true">
                <a:latin typeface="Arial"/>
              </a:rPr>
              <a:t>Subject</a:t>
            </a:r>
            <a:r>
              <a:rPr lang="en-US" sz="1200" b="false">
                <a:latin typeface="Arial"/>
              </a:rPr>
              <a:t> </a:t>
            </a:r>
            <a:r>
              <a:rPr lang="en-US" sz="1200" b="false">
                <a:latin typeface="Arial"/>
              </a:rPr>
              <a:t>Typewriters</a:t>
            </a:r>
            <a:r>
              <a:rPr lang="en-US" sz="1200">
                <a:latin typeface="Arial"/>
              </a:rPr>
              <a:t>
</a:t>
            </a:r>
            <a:r>
              <a:rPr lang="en-US" sz="1200" b="true">
                <a:latin typeface="Arial"/>
              </a:rPr>
              <a:t>Subject</a:t>
            </a:r>
            <a:r>
              <a:rPr lang="en-US" sz="1200" b="false">
                <a:latin typeface="Arial"/>
              </a:rPr>
              <a:t> </a:t>
            </a:r>
            <a:r>
              <a:rPr lang="en-US" sz="1200" b="false">
                <a:latin typeface="Arial"/>
              </a:rPr>
              <a:t>Typewriters--History</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2015-12-07</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2016-01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080000" y="0"/>
            <a:ext cx="6096000" cy="91440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JRL1212247</a:t>
            </a:r>
            <a:r>
              <a:rPr lang="en-US" sz="1200">
                <a:latin typeface="Arial"/>
              </a:rPr>
              <a:t>
</a:t>
            </a:r>
            <a:r>
              <a:rPr lang="en-US" sz="1200" b="true">
                <a:latin typeface="Arial"/>
              </a:rPr>
              <a:t>Image Title</a:t>
            </a:r>
            <a:r>
              <a:rPr lang="en-US" sz="1200" b="false">
                <a:latin typeface="Arial"/>
              </a:rPr>
              <a:t> </a:t>
            </a:r>
            <a:r>
              <a:rPr lang="en-US" sz="1200" b="false">
                <a:latin typeface="Arial"/>
              </a:rPr>
              <a:t>Mrs Rylands</a:t>
            </a:r>
            <a:r>
              <a:rPr lang="en-US" sz="1200">
                <a:latin typeface="Arial"/>
              </a:rPr>
              <a:t>
</a:t>
            </a:r>
            <a:r>
              <a:rPr lang="en-US" sz="1200" b="true">
                <a:latin typeface="Arial"/>
              </a:rPr>
              <a:t>Alternative Image Title</a:t>
            </a:r>
            <a:r>
              <a:rPr lang="en-US" sz="1200" b="false">
                <a:latin typeface="Arial"/>
              </a:rPr>
              <a:t> </a:t>
            </a:r>
            <a:r>
              <a:rPr lang="en-US" sz="1200" b="false">
                <a:latin typeface="Arial"/>
              </a:rPr>
              <a:t>Enriqueta Rylands</a:t>
            </a:r>
            <a:r>
              <a:rPr lang="en-US" sz="1200">
                <a:latin typeface="Arial"/>
              </a:rPr>
              <a:t>
</a:t>
            </a:r>
            <a:r>
              <a:rPr lang="en-US" sz="1200" b="true">
                <a:latin typeface="Arial"/>
              </a:rPr>
              <a:t>Creator</a:t>
            </a:r>
            <a:r>
              <a:rPr lang="en-US" sz="1200" b="false">
                <a:latin typeface="Arial"/>
              </a:rPr>
              <a:t> </a:t>
            </a:r>
            <a:r>
              <a:rPr lang="en-US" sz="1200" b="false">
                <a:latin typeface="Arial"/>
              </a:rPr>
              <a:t>Cassidy, John, 1860-1939</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1907</a:t>
            </a:r>
            <a:r>
              <a:rPr lang="en-US" sz="1200">
                <a:latin typeface="Arial"/>
              </a:rPr>
              <a:t>
</a:t>
            </a:r>
            <a:r>
              <a:rPr lang="en-US" sz="1200" b="true">
                <a:latin typeface="Arial"/>
              </a:rPr>
              <a:t>Description</a:t>
            </a:r>
            <a:r>
              <a:rPr lang="en-US" sz="1200" b="false">
                <a:latin typeface="Arial"/>
              </a:rPr>
              <a:t> </a:t>
            </a:r>
            <a:r>
              <a:rPr lang="en-US" sz="1200" b="false">
                <a:latin typeface="Arial"/>
              </a:rPr>
              <a:t>Close-up, life-size marble statue of Enriqueta Rylands in the Historic Reading Room of the 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Saravezza marble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Rylands, Enriqueta Augustina, 1843-1908</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080000" y="0"/>
            <a:ext cx="60960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JRL1212286</a:t>
            </a:r>
            <a:r>
              <a:rPr lang="en-US" sz="1200">
                <a:latin typeface="Arial"/>
              </a:rPr>
              <a:t>
</a:t>
            </a:r>
            <a:r>
              <a:rPr lang="en-US" sz="1200" b="true">
                <a:latin typeface="Arial"/>
              </a:rPr>
              <a:t>Image Title</a:t>
            </a:r>
            <a:r>
              <a:rPr lang="en-US" sz="1200" b="false">
                <a:latin typeface="Arial"/>
              </a:rPr>
              <a:t> </a:t>
            </a:r>
            <a:r>
              <a:rPr lang="en-US" sz="1200" b="false">
                <a:latin typeface="Arial"/>
              </a:rPr>
              <a:t>Historic Reading Room: Wycliffe</a:t>
            </a:r>
            <a:r>
              <a:rPr lang="en-US" sz="1200">
                <a:latin typeface="Arial"/>
              </a:rPr>
              <a:t>
</a:t>
            </a:r>
            <a:r>
              <a:rPr lang="en-US" sz="1200" b="true">
                <a:latin typeface="Arial"/>
              </a:rPr>
              <a:t>Alternative Image Title</a:t>
            </a:r>
            <a:r>
              <a:rPr lang="en-US" sz="1200" b="false">
                <a:latin typeface="Arial"/>
              </a:rPr>
              <a:t> </a:t>
            </a:r>
            <a:r>
              <a:rPr lang="en-US" sz="1200" b="false">
                <a:latin typeface="Arial"/>
              </a:rPr>
              <a:t>John Wycliffe</a:t>
            </a:r>
            <a:r>
              <a:rPr lang="en-US" sz="1200">
                <a:latin typeface="Arial"/>
              </a:rPr>
              <a:t>
</a:t>
            </a:r>
            <a:r>
              <a:rPr lang="en-US" sz="1200" b="true">
                <a:latin typeface="Arial"/>
              </a:rPr>
              <a:t>Alternative Image Title</a:t>
            </a:r>
            <a:r>
              <a:rPr lang="en-US" sz="1200" b="false">
                <a:latin typeface="Arial"/>
              </a:rPr>
              <a:t> </a:t>
            </a:r>
            <a:r>
              <a:rPr lang="en-US" sz="1200" b="false">
                <a:latin typeface="Arial"/>
              </a:rPr>
              <a:t>Wycliff</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Statue of Wycliffe in close-up view.</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Wycliffe, John, -1384</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270000" y="0"/>
            <a:ext cx="13716000" cy="9144000"/>
          </a:xfrm>
          <a:prstGeom prst="rect">
            <a:avLst/>
          </a:prstGeom>
        </p:spPr>
      </p:pic>
      <p:sp>
        <p:nvSpPr>
          <p:cNvPr name="TextBox 3" id="3"/>
          <p:cNvSpPr txBox="true"/>
          <p:nvPr/>
        </p:nvSpPr>
        <p:spPr>
          <a:xfrm>
            <a:off x="0" y="9144000"/>
            <a:ext cx="16256000" cy="4546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JRL1212256</a:t>
            </a:r>
            <a:r>
              <a:rPr lang="en-US" sz="1200">
                <a:latin typeface="Arial"/>
              </a:rPr>
              <a:t>
</a:t>
            </a:r>
            <a:r>
              <a:rPr lang="en-US" sz="1200" b="true">
                <a:latin typeface="Arial"/>
              </a:rPr>
              <a:t>Image Title</a:t>
            </a:r>
            <a:r>
              <a:rPr lang="en-US" sz="1200" b="false">
                <a:latin typeface="Arial"/>
              </a:rPr>
              <a:t> </a:t>
            </a:r>
            <a:r>
              <a:rPr lang="en-US" sz="1200" b="false">
                <a:latin typeface="Arial"/>
              </a:rPr>
              <a:t>Historic Reading Room: Luther</a:t>
            </a:r>
            <a:r>
              <a:rPr lang="en-US" sz="1200">
                <a:latin typeface="Arial"/>
              </a:rPr>
              <a:t>
</a:t>
            </a:r>
            <a:r>
              <a:rPr lang="en-US" sz="1200" b="true">
                <a:latin typeface="Arial"/>
              </a:rPr>
              <a:t>Alternative Image Title</a:t>
            </a:r>
            <a:r>
              <a:rPr lang="en-US" sz="1200" b="false">
                <a:latin typeface="Arial"/>
              </a:rPr>
              <a:t> </a:t>
            </a:r>
            <a:r>
              <a:rPr lang="en-US" sz="1200" b="false">
                <a:latin typeface="Arial"/>
              </a:rPr>
              <a:t>Martin Luther</a:t>
            </a:r>
            <a:r>
              <a:rPr lang="en-US" sz="1200">
                <a:latin typeface="Arial"/>
              </a:rPr>
              <a:t>
</a:t>
            </a:r>
            <a:r>
              <a:rPr lang="en-US" sz="1200" b="true">
                <a:latin typeface="Arial"/>
              </a:rPr>
              <a:t>Date Created</a:t>
            </a:r>
            <a:r>
              <a:rPr lang="en-US" sz="1200" b="false">
                <a:latin typeface="Arial"/>
              </a:rPr>
              <a:t> </a:t>
            </a:r>
            <a:r>
              <a:rPr lang="en-US" sz="1200" b="false">
                <a:latin typeface="Arial"/>
              </a:rPr>
              <a:t>2012</a:t>
            </a:r>
            <a:r>
              <a:rPr lang="en-US" sz="1200">
                <a:latin typeface="Arial"/>
              </a:rPr>
              <a:t>
</a:t>
            </a:r>
            <a:r>
              <a:rPr lang="en-US" sz="1200" b="true">
                <a:latin typeface="Arial"/>
              </a:rPr>
              <a:t>Description</a:t>
            </a:r>
            <a:r>
              <a:rPr lang="en-US" sz="1200" b="false">
                <a:latin typeface="Arial"/>
              </a:rPr>
              <a:t> </a:t>
            </a:r>
            <a:r>
              <a:rPr lang="en-US" sz="1200" b="false">
                <a:latin typeface="Arial"/>
              </a:rPr>
              <a:t>Section of the Historic Reading Room featuring Martin Luther's statue. architect: Basil Champneys 1842-1935, architect; Robert Bridgeman 1844-1918, sculptor.</a:t>
            </a:r>
            <a:r>
              <a:rPr lang="en-US" sz="1200">
                <a:latin typeface="Arial"/>
              </a:rPr>
              <a:t>
</a:t>
            </a:r>
            <a:r>
              <a:rPr lang="en-US" sz="1200" b="true">
                <a:latin typeface="Arial"/>
              </a:rPr>
              <a:t>Subject</a:t>
            </a:r>
            <a:r>
              <a:rPr lang="en-US" sz="1200" b="false">
                <a:latin typeface="Arial"/>
              </a:rPr>
              <a:t> </a:t>
            </a:r>
            <a:r>
              <a:rPr lang="en-US" sz="1200" b="false">
                <a:latin typeface="Arial"/>
              </a:rPr>
              <a:t>Sculpture</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Luther, Martin, 1483-1546</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740400" y="0"/>
            <a:ext cx="47625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JRL1212212</a:t>
            </a:r>
            <a:r>
              <a:rPr lang="en-US" sz="1200">
                <a:latin typeface="Arial"/>
              </a:rPr>
              <a:t>
</a:t>
            </a:r>
            <a:r>
              <a:rPr lang="en-US" sz="1200" b="true">
                <a:latin typeface="Arial"/>
              </a:rPr>
              <a:t>Image Title</a:t>
            </a:r>
            <a:r>
              <a:rPr lang="en-US" sz="1200" b="false">
                <a:latin typeface="Arial"/>
              </a:rPr>
              <a:t> </a:t>
            </a:r>
            <a:r>
              <a:rPr lang="en-US" sz="1200" b="false">
                <a:latin typeface="Arial"/>
              </a:rPr>
              <a:t>Jean Calvin</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Statue of John Calvin, in the Historic Reading Room of the John Rylands Library. John Calvin was an influential French theologian and pastor during the Protestant Reformation. He was a principal figure in the development of the system of Christian theology later called Calvinism.</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Calvin, Jean, 1509-1564</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816600" y="0"/>
            <a:ext cx="46101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JRL1212216</a:t>
            </a:r>
            <a:r>
              <a:rPr lang="en-US" sz="1200">
                <a:latin typeface="Arial"/>
              </a:rPr>
              <a:t>
</a:t>
            </a:r>
            <a:r>
              <a:rPr lang="en-US" sz="1200" b="true">
                <a:latin typeface="Arial"/>
              </a:rPr>
              <a:t>Image Title</a:t>
            </a:r>
            <a:r>
              <a:rPr lang="en-US" sz="1200" b="false">
                <a:latin typeface="Arial"/>
              </a:rPr>
              <a:t> </a:t>
            </a:r>
            <a:r>
              <a:rPr lang="en-US" sz="1200" b="false">
                <a:latin typeface="Arial"/>
              </a:rPr>
              <a:t>John Bunyan</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Statue of John Bunyan in the Historic Reading Room of the John Rylands Library. John Bunyan was an English writer and Baptist preacher best remembered as the author of the religious allegory The Pilgrim's Progress.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Bunyan, John, 1628-1688</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791200" y="0"/>
            <a:ext cx="46736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JRL1212210</a:t>
            </a:r>
            <a:r>
              <a:rPr lang="en-US" sz="1200">
                <a:latin typeface="Arial"/>
              </a:rPr>
              <a:t>
</a:t>
            </a:r>
            <a:r>
              <a:rPr lang="en-US" sz="1200" b="true">
                <a:latin typeface="Arial"/>
              </a:rPr>
              <a:t>Image Title</a:t>
            </a:r>
            <a:r>
              <a:rPr lang="en-US" sz="1200" b="false">
                <a:latin typeface="Arial"/>
              </a:rPr>
              <a:t> </a:t>
            </a:r>
            <a:r>
              <a:rPr lang="en-US" sz="1200" b="false">
                <a:latin typeface="Arial"/>
              </a:rPr>
              <a:t>William Shakespeare</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Robert Bridgeman &amp; Sons Ltd</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1895-1897</a:t>
            </a:r>
            <a:r>
              <a:rPr lang="en-US" sz="1200">
                <a:latin typeface="Arial"/>
              </a:rPr>
              <a:t>
</a:t>
            </a:r>
            <a:r>
              <a:rPr lang="en-US" sz="1200" b="true">
                <a:latin typeface="Arial"/>
              </a:rPr>
              <a:t>Description</a:t>
            </a:r>
            <a:r>
              <a:rPr lang="en-US" sz="1200" b="false">
                <a:latin typeface="Arial"/>
              </a:rPr>
              <a:t> </a:t>
            </a:r>
            <a:r>
              <a:rPr lang="en-US" sz="1200" b="false">
                <a:latin typeface="Arial"/>
              </a:rPr>
              <a:t>Statue of William Shakespeare in the Historic Reading Room, John Rylands Library. William Shakespeare was an English poet, playwright, and actor, widely regarded as the greatest writer in the English language and the world's pre-eminent dramatist. He is often called England's national poet, and the "Bard of Avon".</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2015-11</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