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016000" y="0"/>
            <a:ext cx="142113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JRL18012628</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1</a:t>
            </a:r>
            <a:r>
              <a:rPr lang="en-US" sz="1200">
                <a:latin typeface="Arial"/>
              </a:rPr>
              <a:t>
</a:t>
            </a:r>
            <a:r>
              <a:rPr lang="en-US" sz="1200" b="true">
                <a:latin typeface="Arial"/>
              </a:rPr>
              <a:t>Image Sequence Number</a:t>
            </a:r>
            <a:r>
              <a:rPr lang="en-US" sz="1200" b="false">
                <a:latin typeface="Arial"/>
              </a:rPr>
              <a:t> </a:t>
            </a:r>
            <a:r>
              <a:rPr lang="en-US" sz="1200" b="false">
                <a:latin typeface="Arial"/>
              </a:rPr>
              <a:t>001</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This section shows three panels, the first shows a King sat on a throne with four men standing in front of him; the second a gathering on a balcony with the King in centre and soldiers in the background; the third shows two soldiers holding pike staffs next to small boy on the right of the illustration. A King is also depicted, accompanied by two men.</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016000" y="0"/>
            <a:ext cx="142113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JRL18012629</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2</a:t>
            </a:r>
            <a:r>
              <a:rPr lang="en-US" sz="1200">
                <a:latin typeface="Arial"/>
              </a:rPr>
              <a:t>
</a:t>
            </a:r>
            <a:r>
              <a:rPr lang="en-US" sz="1200" b="true">
                <a:latin typeface="Arial"/>
              </a:rPr>
              <a:t>Image Sequence Number</a:t>
            </a:r>
            <a:r>
              <a:rPr lang="en-US" sz="1200" b="false">
                <a:latin typeface="Arial"/>
              </a:rPr>
              <a:t> </a:t>
            </a:r>
            <a:r>
              <a:rPr lang="en-US" sz="1200" b="false">
                <a:latin typeface="Arial"/>
              </a:rPr>
              <a:t>002</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Three panels, the first shows nine ladies seated at a table; the next shows a King sat on a throne on the right of the illustration, with seven other men standing to the left; the third panel shows large gathering of people. Amongst them is seated a Queen and two men wearing ruffs are depicted in the centre.</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193800" y="0"/>
            <a:ext cx="138557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JRL18012630</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3</a:t>
            </a:r>
            <a:r>
              <a:rPr lang="en-US" sz="1200">
                <a:latin typeface="Arial"/>
              </a:rPr>
              <a:t>
</a:t>
            </a:r>
            <a:r>
              <a:rPr lang="en-US" sz="1200" b="true">
                <a:latin typeface="Arial"/>
              </a:rPr>
              <a:t>Image Sequence Number</a:t>
            </a:r>
            <a:r>
              <a:rPr lang="en-US" sz="1200" b="false">
                <a:latin typeface="Arial"/>
              </a:rPr>
              <a:t> </a:t>
            </a:r>
            <a:r>
              <a:rPr lang="en-US" sz="1200" b="false">
                <a:latin typeface="Arial"/>
              </a:rPr>
              <a:t>003</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Three section shows three panels, the first is illustrated with two naked women on right of the illustration, with three soldiers and a decapitated man kneeling in the centre; the second shows nine people, with a woman dressed in blue kneeling down. The third panel shows three soldiers in blue, in front of a seated King. A man dressed in black stands to the side of the King.</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422400" y="0"/>
            <a:ext cx="133985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JRL18012631</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4</a:t>
            </a:r>
            <a:r>
              <a:rPr lang="en-US" sz="1200">
                <a:latin typeface="Arial"/>
              </a:rPr>
              <a:t>
</a:t>
            </a:r>
            <a:r>
              <a:rPr lang="en-US" sz="1200" b="true">
                <a:latin typeface="Arial"/>
              </a:rPr>
              <a:t>Image Sequence Number</a:t>
            </a:r>
            <a:r>
              <a:rPr lang="en-US" sz="1200" b="false">
                <a:latin typeface="Arial"/>
              </a:rPr>
              <a:t> </a:t>
            </a:r>
            <a:r>
              <a:rPr lang="en-US" sz="1200" b="false">
                <a:latin typeface="Arial"/>
              </a:rPr>
              <a:t>004</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This section shows three panels, the first depicts a man in a blue coat in the centre, with two men standing on his right and three men kneeling on his left. The second panel shows two men sat at desk, one in blue, one in white. A third man also dressed in blue stands pointing to the two seated men. The third shows three standing men with moustaches, opening their coats.</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371600" y="0"/>
            <a:ext cx="135128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JRL18012632</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5</a:t>
            </a:r>
            <a:r>
              <a:rPr lang="en-US" sz="1200">
                <a:latin typeface="Arial"/>
              </a:rPr>
              <a:t>
</a:t>
            </a:r>
            <a:r>
              <a:rPr lang="en-US" sz="1200" b="true">
                <a:latin typeface="Arial"/>
              </a:rPr>
              <a:t>Image Sequence Number</a:t>
            </a:r>
            <a:r>
              <a:rPr lang="en-US" sz="1200" b="false">
                <a:latin typeface="Arial"/>
              </a:rPr>
              <a:t> </a:t>
            </a:r>
            <a:r>
              <a:rPr lang="en-US" sz="1200" b="false">
                <a:latin typeface="Arial"/>
              </a:rPr>
              <a:t>005</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This section shows three panels, the first shows six people including a seated Queen and a man in black. The second shows three standing men one of whom is holding out a cape. The third panel shows four people including two Royals.</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435100" y="0"/>
            <a:ext cx="133858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JRL18012633</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6</a:t>
            </a:r>
            <a:r>
              <a:rPr lang="en-US" sz="1200">
                <a:latin typeface="Arial"/>
              </a:rPr>
              <a:t>
</a:t>
            </a:r>
            <a:r>
              <a:rPr lang="en-US" sz="1200" b="true">
                <a:latin typeface="Arial"/>
              </a:rPr>
              <a:t>Image Sequence Number</a:t>
            </a:r>
            <a:r>
              <a:rPr lang="en-US" sz="1200" b="false">
                <a:latin typeface="Arial"/>
              </a:rPr>
              <a:t> </a:t>
            </a:r>
            <a:r>
              <a:rPr lang="en-US" sz="1200" b="false">
                <a:latin typeface="Arial"/>
              </a:rPr>
              <a:t>006</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This section shows three panels, the first shows five men walking, holding paper. The second shows a King sat on a throne with the Queen kneeling at the bottom. Two men stand on the right, and four women on left. The third panel shows a man lying in bed, with a bucket at the bedside. Two men are standing at the foot of bed.</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511300" y="0"/>
            <a:ext cx="132334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JRL18012634</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7</a:t>
            </a:r>
            <a:r>
              <a:rPr lang="en-US" sz="1200">
                <a:latin typeface="Arial"/>
              </a:rPr>
              <a:t>
</a:t>
            </a:r>
            <a:r>
              <a:rPr lang="en-US" sz="1200" b="true">
                <a:latin typeface="Arial"/>
              </a:rPr>
              <a:t>Image Sequence Number</a:t>
            </a:r>
            <a:r>
              <a:rPr lang="en-US" sz="1200" b="false">
                <a:latin typeface="Arial"/>
              </a:rPr>
              <a:t> </a:t>
            </a:r>
            <a:r>
              <a:rPr lang="en-US" sz="1200" b="false">
                <a:latin typeface="Arial"/>
              </a:rPr>
              <a:t>007</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This section shows three panels, the first shows a rearing horse and three men, one of whom is seated. The second shows three men on horseback and a fourth man standing dressed in blue. The third shows four standing men, two of whom are wearing turbans.</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511300" y="0"/>
            <a:ext cx="132334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JRL18012635</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8</a:t>
            </a:r>
            <a:r>
              <a:rPr lang="en-US" sz="1200">
                <a:latin typeface="Arial"/>
              </a:rPr>
              <a:t>
</a:t>
            </a:r>
            <a:r>
              <a:rPr lang="en-US" sz="1200" b="true">
                <a:latin typeface="Arial"/>
              </a:rPr>
              <a:t>Image Sequence Number</a:t>
            </a:r>
            <a:r>
              <a:rPr lang="en-US" sz="1200" b="false">
                <a:latin typeface="Arial"/>
              </a:rPr>
              <a:t> </a:t>
            </a:r>
            <a:r>
              <a:rPr lang="en-US" sz="1200" b="false">
                <a:latin typeface="Arial"/>
              </a:rPr>
              <a:t>008</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This section shows three panels, the first shows shows four men standing together. Three men are dressed in black and the fourth in a long blue coat. The second shows a Queen sat at table accompanied by two men in turbans. The third panel shows three standing men, two soldiers in grey stood by a King in the middle wearing a red cape.</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511300" y="0"/>
            <a:ext cx="132334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JRL18012636</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9</a:t>
            </a:r>
            <a:r>
              <a:rPr lang="en-US" sz="1200">
                <a:latin typeface="Arial"/>
              </a:rPr>
              <a:t>
</a:t>
            </a:r>
            <a:r>
              <a:rPr lang="en-US" sz="1200" b="true">
                <a:latin typeface="Arial"/>
              </a:rPr>
              <a:t>Image Sequence Number</a:t>
            </a:r>
            <a:r>
              <a:rPr lang="en-US" sz="1200" b="false">
                <a:latin typeface="Arial"/>
              </a:rPr>
              <a:t> </a:t>
            </a:r>
            <a:r>
              <a:rPr lang="en-US" sz="1200" b="false">
                <a:latin typeface="Arial"/>
              </a:rPr>
              <a:t>009</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This section shows three panels, the first shows a Queen and a man in a Turban kneeling, with two other men standing over them. The second panel shows two soldiers on the left and a man hanging on a gibbett on the right of the illustration. The third panel shows shows a group of people hanging from gallows.</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594100" y="0"/>
            <a:ext cx="90678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JRL18012637</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10</a:t>
            </a:r>
            <a:r>
              <a:rPr lang="en-US" sz="1200">
                <a:latin typeface="Arial"/>
              </a:rPr>
              <a:t>
</a:t>
            </a:r>
            <a:r>
              <a:rPr lang="en-US" sz="1200" b="true">
                <a:latin typeface="Arial"/>
              </a:rPr>
              <a:t>Image Sequence Number</a:t>
            </a:r>
            <a:r>
              <a:rPr lang="en-US" sz="1200" b="false">
                <a:latin typeface="Arial"/>
              </a:rPr>
              <a:t> </a:t>
            </a:r>
            <a:r>
              <a:rPr lang="en-US" sz="1200" b="false">
                <a:latin typeface="Arial"/>
              </a:rPr>
              <a:t>010</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This section shows two panels, the first shows two ladies wearing white aprons handing out food to two children. The second shows a little blue griffin climbing up a leaf, surrounded by a circular border.</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826000" y="0"/>
            <a:ext cx="66040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JRL18012638</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11</a:t>
            </a:r>
            <a:r>
              <a:rPr lang="en-US" sz="1200">
                <a:latin typeface="Arial"/>
              </a:rPr>
              <a:t>
</a:t>
            </a:r>
            <a:r>
              <a:rPr lang="en-US" sz="1200" b="true">
                <a:latin typeface="Arial"/>
              </a:rPr>
              <a:t>Image Sequence Number</a:t>
            </a:r>
            <a:r>
              <a:rPr lang="en-US" sz="1200" b="false">
                <a:latin typeface="Arial"/>
              </a:rPr>
              <a:t> </a:t>
            </a:r>
            <a:r>
              <a:rPr lang="en-US" sz="1200" b="false">
                <a:latin typeface="Arial"/>
              </a:rPr>
              <a:t>011</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Endnote.</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953000" y="0"/>
            <a:ext cx="63373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JRL18012639</a:t>
            </a:r>
            <a:r>
              <a:rPr lang="en-US" sz="1200">
                <a:latin typeface="Arial"/>
              </a:rPr>
              <a:t>
</a:t>
            </a:r>
            <a:r>
              <a:rPr lang="en-US" sz="1200" b="true">
                <a:latin typeface="Arial"/>
              </a:rPr>
              <a:t>Reference Number</a:t>
            </a:r>
            <a:r>
              <a:rPr lang="en-US" sz="1200" b="false">
                <a:latin typeface="Arial"/>
              </a:rPr>
              <a:t> </a:t>
            </a:r>
            <a:r>
              <a:rPr lang="en-US" sz="1200" b="false">
                <a:latin typeface="Arial"/>
              </a:rPr>
              <a:t>Hebrew MS 22</a:t>
            </a:r>
            <a:r>
              <a:rPr lang="en-US" sz="1200">
                <a:latin typeface="Arial"/>
              </a:rPr>
              <a:t>
</a:t>
            </a:r>
            <a:r>
              <a:rPr lang="en-US" sz="1200" b="true">
                <a:latin typeface="Arial"/>
              </a:rPr>
              <a:t>Image Title</a:t>
            </a:r>
            <a:r>
              <a:rPr lang="en-US" sz="1200" b="false">
                <a:latin typeface="Arial"/>
              </a:rPr>
              <a:t> </a:t>
            </a:r>
            <a:r>
              <a:rPr lang="en-US" sz="1200" b="false">
                <a:latin typeface="Arial"/>
              </a:rPr>
              <a:t>Detail of Esther scroll</a:t>
            </a:r>
            <a:r>
              <a:rPr lang="en-US" sz="1200">
                <a:latin typeface="Arial"/>
              </a:rPr>
              <a:t>
</a:t>
            </a:r>
            <a:r>
              <a:rPr lang="en-US" sz="1200" b="true">
                <a:latin typeface="Arial"/>
              </a:rPr>
              <a:t>Parent Work Title</a:t>
            </a:r>
            <a:r>
              <a:rPr lang="en-US" sz="1200" b="false">
                <a:latin typeface="Arial"/>
              </a:rPr>
              <a:t> </a:t>
            </a:r>
            <a:r>
              <a:rPr lang="en-US" sz="1200" b="false">
                <a:latin typeface="Arial"/>
              </a:rPr>
              <a:t>Megillat Esther</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Book of Esther</a:t>
            </a:r>
            <a:r>
              <a:rPr lang="en-US" sz="1200">
                <a:latin typeface="Arial"/>
              </a:rPr>
              <a:t>
</a:t>
            </a:r>
            <a:r>
              <a:rPr lang="en-US" sz="1200" b="true">
                <a:latin typeface="Arial"/>
              </a:rPr>
              <a:t>Creator</a:t>
            </a:r>
            <a:r>
              <a:rPr lang="en-US" sz="1200" b="false">
                <a:latin typeface="Arial"/>
              </a:rPr>
              <a:t> </a:t>
            </a:r>
            <a:r>
              <a:rPr lang="en-US" sz="1200" b="false">
                <a:latin typeface="Arial"/>
              </a:rPr>
              <a:t>Pescarol, Moshe ben Avraham</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1618</a:t>
            </a:r>
            <a:r>
              <a:rPr lang="en-US" sz="1200">
                <a:latin typeface="Arial"/>
              </a:rPr>
              <a:t>
</a:t>
            </a:r>
            <a:r>
              <a:rPr lang="en-US" sz="1200" b="true">
                <a:latin typeface="Arial"/>
              </a:rPr>
              <a:t>Page/Sheet</a:t>
            </a:r>
            <a:r>
              <a:rPr lang="en-US" sz="1200" b="false">
                <a:latin typeface="Arial"/>
              </a:rPr>
              <a:t> </a:t>
            </a:r>
            <a:r>
              <a:rPr lang="en-US" sz="1200" b="false">
                <a:latin typeface="Arial"/>
              </a:rPr>
              <a:t>Panel 12</a:t>
            </a:r>
            <a:r>
              <a:rPr lang="en-US" sz="1200">
                <a:latin typeface="Arial"/>
              </a:rPr>
              <a:t>
</a:t>
            </a:r>
            <a:r>
              <a:rPr lang="en-US" sz="1200" b="true">
                <a:latin typeface="Arial"/>
              </a:rPr>
              <a:t>Image Sequence Number</a:t>
            </a:r>
            <a:r>
              <a:rPr lang="en-US" sz="1200" b="false">
                <a:latin typeface="Arial"/>
              </a:rPr>
              <a:t> </a:t>
            </a:r>
            <a:r>
              <a:rPr lang="en-US" sz="1200" b="false">
                <a:latin typeface="Arial"/>
              </a:rPr>
              <a:t>012</a:t>
            </a:r>
            <a:r>
              <a:rPr lang="en-US" sz="1200">
                <a:latin typeface="Arial"/>
              </a:rPr>
              <a:t>
</a:t>
            </a:r>
            <a:r>
              <a:rPr lang="en-US" sz="1200" b="true">
                <a:latin typeface="Arial"/>
              </a:rPr>
              <a:t>Image Sequence Total</a:t>
            </a:r>
            <a:r>
              <a:rPr lang="en-US" sz="1200" b="false">
                <a:latin typeface="Arial"/>
              </a:rPr>
              <a:t> </a:t>
            </a:r>
            <a:r>
              <a:rPr lang="en-US" sz="1200" b="false">
                <a:latin typeface="Arial"/>
              </a:rPr>
              <a:t>012</a:t>
            </a:r>
            <a:r>
              <a:rPr lang="en-US" sz="1200">
                <a:latin typeface="Arial"/>
              </a:rPr>
              <a:t>
</a:t>
            </a:r>
            <a:r>
              <a:rPr lang="en-US" sz="1200" b="true">
                <a:latin typeface="Arial"/>
              </a:rPr>
              <a:t>Description</a:t>
            </a:r>
            <a:r>
              <a:rPr lang="en-US" sz="1200" b="false">
                <a:latin typeface="Arial"/>
              </a:rPr>
              <a:t> </a:t>
            </a:r>
            <a:r>
              <a:rPr lang="en-US" sz="1200" b="false">
                <a:latin typeface="Arial"/>
              </a:rPr>
              <a:t>Illuminated scroll, earliest known example of an Italian illustrated Magillah. Endnote.</a:t>
            </a:r>
            <a:r>
              <a:rPr lang="en-US" sz="1200">
                <a:latin typeface="Arial"/>
              </a:rPr>
              <a:t>
</a:t>
            </a:r>
            <a:r>
              <a:rPr lang="en-US" sz="1200" b="true">
                <a:latin typeface="Arial"/>
              </a:rPr>
              <a:t>Language</a:t>
            </a:r>
            <a:r>
              <a:rPr lang="en-US" sz="1200" b="false">
                <a:latin typeface="Arial"/>
              </a:rPr>
              <a:t> </a:t>
            </a:r>
            <a:r>
              <a:rPr lang="en-US" sz="1200" b="false">
                <a:latin typeface="Arial"/>
              </a:rPr>
              <a:t>Hebrew</a:t>
            </a:r>
            <a:r>
              <a:rPr lang="en-US" sz="1200">
                <a:latin typeface="Arial"/>
              </a:rPr>
              <a:t>
</a:t>
            </a:r>
            <a:r>
              <a:rPr lang="en-US" sz="1200" b="true">
                <a:latin typeface="Arial"/>
              </a:rPr>
              <a:t>Language Code</a:t>
            </a:r>
            <a:r>
              <a:rPr lang="en-US" sz="1200" b="false">
                <a:latin typeface="Arial"/>
              </a:rPr>
              <a:t> </a:t>
            </a:r>
            <a:r>
              <a:rPr lang="en-US" sz="1200" b="false">
                <a:latin typeface="Arial"/>
              </a:rPr>
              <a:t>heb</a:t>
            </a:r>
            <a:r>
              <a:rPr lang="en-US" sz="1200">
                <a:latin typeface="Arial"/>
              </a:rPr>
              <a:t>
</a:t>
            </a:r>
            <a:r>
              <a:rPr lang="en-US" sz="1200" b="true">
                <a:latin typeface="Arial"/>
              </a:rPr>
              <a:t>Subject</a:t>
            </a:r>
            <a:r>
              <a:rPr lang="en-US" sz="1200" b="false">
                <a:latin typeface="Arial"/>
              </a:rPr>
              <a:t> </a:t>
            </a:r>
            <a:r>
              <a:rPr lang="en-US" sz="1200" b="false">
                <a:latin typeface="Arial"/>
              </a:rPr>
              <a:t>Bible. O.T.</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Creation Site</a:t>
            </a:r>
            <a:r>
              <a:rPr lang="en-US" sz="1200" b="false">
                <a:latin typeface="Arial"/>
              </a:rPr>
              <a:t> </a:t>
            </a:r>
            <a:r>
              <a:rPr lang="en-US" sz="1200" b="false">
                <a:latin typeface="Arial"/>
              </a:rPr>
              <a:t>Italy: Ferrara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