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597400" y="0"/>
            <a:ext cx="70485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JRL020356tr</a:t>
            </a:r>
            <a:r>
              <a:rPr lang="en-US" sz="1200">
                <a:latin typeface="Arial"/>
              </a:rPr>
              <a:t>
</a:t>
            </a:r>
            <a:r>
              <a:rPr lang="en-US" sz="1200" b="true">
                <a:latin typeface="Arial"/>
              </a:rPr>
              <a:t>Reference Number</a:t>
            </a:r>
            <a:r>
              <a:rPr lang="en-US" sz="1200" b="false">
                <a:latin typeface="Arial"/>
              </a:rPr>
              <a:t> </a:t>
            </a:r>
            <a:r>
              <a:rPr lang="en-US" sz="1200" b="false">
                <a:latin typeface="Arial"/>
              </a:rPr>
              <a:t>Aldine R14744</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man-fe.hosted.exlibrisgroup.com/primo-explore/fulldisplay?docid=44MAN_ALMA_DS21136963760001631&context=L&vid=MU_VU1&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Joseph leads the ass</a:t>
            </a:r>
            <a:r>
              <a:rPr lang="en-US" sz="1200">
                <a:latin typeface="Arial"/>
              </a:rPr>
              <a:t>
</a:t>
            </a:r>
            <a:r>
              <a:rPr lang="en-US" sz="1200" b="true">
                <a:latin typeface="Arial"/>
              </a:rPr>
              <a:t>Parent Work Title</a:t>
            </a:r>
            <a:r>
              <a:rPr lang="en-US" sz="1200" b="false">
                <a:latin typeface="Arial"/>
              </a:rPr>
              <a:t> </a:t>
            </a:r>
            <a:r>
              <a:rPr lang="en-US" sz="1200" b="false">
                <a:latin typeface="Arial"/>
              </a:rPr>
              <a:t>Horae in lavdem beatissimae virginis Mariae ad vsum Romanum</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Book of Hours</a:t>
            </a:r>
            <a:r>
              <a:rPr lang="en-US" sz="1200">
                <a:latin typeface="Arial"/>
              </a:rPr>
              <a:t>
</a:t>
            </a:r>
            <a:r>
              <a:rPr lang="en-US" sz="1200" b="true">
                <a:latin typeface="Arial"/>
              </a:rPr>
              <a:t>Creator</a:t>
            </a:r>
            <a:r>
              <a:rPr lang="en-US" sz="1200" b="false">
                <a:latin typeface="Arial"/>
              </a:rPr>
              <a:t> </a:t>
            </a:r>
            <a:r>
              <a:rPr lang="en-US" sz="1200" b="false">
                <a:latin typeface="Arial"/>
              </a:rPr>
              <a:t>Catholic Church</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1529</a:t>
            </a:r>
            <a:r>
              <a:rPr lang="en-US" sz="1200">
                <a:latin typeface="Arial"/>
              </a:rPr>
              <a:t>
</a:t>
            </a:r>
            <a:r>
              <a:rPr lang="en-US" sz="1200" b="true">
                <a:latin typeface="Arial"/>
              </a:rPr>
              <a:t>Publication Details</a:t>
            </a:r>
            <a:r>
              <a:rPr lang="en-US" sz="1200" b="false">
                <a:latin typeface="Arial"/>
              </a:rPr>
              <a:t> </a:t>
            </a:r>
            <a:r>
              <a:rPr lang="en-US" sz="1200" b="false">
                <a:latin typeface="Arial"/>
              </a:rPr>
              <a:t>Venice: Aldus Manutius</a:t>
            </a:r>
            <a:r>
              <a:rPr lang="en-US" sz="1200">
                <a:latin typeface="Arial"/>
              </a:rPr>
              <a:t>
</a:t>
            </a:r>
            <a:r>
              <a:rPr lang="en-US" sz="1200" b="true">
                <a:latin typeface="Arial"/>
              </a:rPr>
              <a:t>Page/Sheet</a:t>
            </a:r>
            <a:r>
              <a:rPr lang="en-US" sz="1200" b="false">
                <a:latin typeface="Arial"/>
              </a:rPr>
              <a:t> </a:t>
            </a:r>
            <a:r>
              <a:rPr lang="en-US" sz="1200" b="false">
                <a:latin typeface="Arial"/>
              </a:rPr>
              <a:t>Opposite page 67</a:t>
            </a:r>
            <a:r>
              <a:rPr lang="en-US" sz="1200">
                <a:latin typeface="Arial"/>
              </a:rPr>
              <a:t>
</a:t>
            </a:r>
            <a:r>
              <a:rPr lang="en-US" sz="1200" b="true">
                <a:latin typeface="Arial"/>
              </a:rPr>
              <a:t>Image Sequence Number</a:t>
            </a:r>
            <a:r>
              <a:rPr lang="en-US" sz="1200" b="false">
                <a:latin typeface="Arial"/>
              </a:rPr>
              <a:t> </a:t>
            </a:r>
            <a:r>
              <a:rPr lang="en-US" sz="1200" b="false">
                <a:latin typeface="Arial"/>
              </a:rPr>
              <a:t>067</a:t>
            </a:r>
            <a:r>
              <a:rPr lang="en-US" sz="1200">
                <a:latin typeface="Arial"/>
              </a:rPr>
              <a:t>
</a:t>
            </a:r>
            <a:r>
              <a:rPr lang="en-US" sz="1200" b="true">
                <a:latin typeface="Arial"/>
              </a:rPr>
              <a:t>Description</a:t>
            </a:r>
            <a:r>
              <a:rPr lang="en-US" sz="1200" b="false">
                <a:latin typeface="Arial"/>
              </a:rPr>
              <a:t> </a:t>
            </a:r>
            <a:r>
              <a:rPr lang="en-US" sz="1200" b="false">
                <a:latin typeface="Arial"/>
              </a:rPr>
              <a:t>Illustrated: Joseph leads the ass, which carries Mary and the Infant Jesus out of Bethlehem. Full-page illustration, coloured by hand.</a:t>
            </a:r>
            <a:r>
              <a:rPr lang="en-US" sz="1200">
                <a:latin typeface="Arial"/>
              </a:rPr>
              <a:t>
</a:t>
            </a:r>
            <a:r>
              <a:rPr lang="en-US" sz="1200" b="true">
                <a:latin typeface="Arial"/>
              </a:rPr>
              <a:t>Language Code</a:t>
            </a:r>
            <a:r>
              <a:rPr lang="en-US" sz="1200" b="false">
                <a:latin typeface="Arial"/>
              </a:rPr>
              <a:t> </a:t>
            </a:r>
            <a:r>
              <a:rPr lang="en-US" sz="1200" b="false">
                <a:latin typeface="Arial"/>
              </a:rPr>
              <a:t>lat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Books of hours</a:t>
            </a:r>
            <a:r>
              <a:rPr lang="en-US" sz="1200">
                <a:latin typeface="Arial"/>
              </a:rPr>
              <a:t>
</a:t>
            </a:r>
            <a:r>
              <a:rPr lang="en-US" sz="1200" b="true">
                <a:latin typeface="Arial"/>
              </a:rPr>
              <a:t>Subject</a:t>
            </a:r>
            <a:r>
              <a:rPr lang="en-US" sz="1200" b="false">
                <a:latin typeface="Arial"/>
              </a:rPr>
              <a:t> </a:t>
            </a:r>
            <a:r>
              <a:rPr lang="en-US" sz="1200" b="false">
                <a:latin typeface="Arial"/>
              </a:rPr>
              <a:t>Catholic Church</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62500" y="0"/>
            <a:ext cx="6731000" cy="91440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JRL0804456dc</a:t>
            </a:r>
            <a:r>
              <a:rPr lang="en-US" sz="1200">
                <a:latin typeface="Arial"/>
              </a:rPr>
              <a:t>
</a:t>
            </a:r>
            <a:r>
              <a:rPr lang="en-US" sz="1200" b="true">
                <a:latin typeface="Arial"/>
              </a:rPr>
              <a:t>Reference Number</a:t>
            </a:r>
            <a:r>
              <a:rPr lang="en-US" sz="1200" b="false">
                <a:latin typeface="Arial"/>
              </a:rPr>
              <a:t> </a:t>
            </a:r>
            <a:r>
              <a:rPr lang="en-US" sz="1200" b="false">
                <a:latin typeface="Arial"/>
              </a:rPr>
              <a:t>Indian Drawings 10</a:t>
            </a:r>
            <a:r>
              <a:rPr lang="en-US" sz="1200">
                <a:latin typeface="Arial"/>
              </a:rPr>
              <a:t>
</a:t>
            </a:r>
            <a:r>
              <a:rPr lang="en-US" sz="1200" b="true">
                <a:latin typeface="Arial"/>
              </a:rPr>
              <a:t>Image Title</a:t>
            </a:r>
            <a:r>
              <a:rPr lang="en-US" sz="1200" b="false">
                <a:latin typeface="Arial"/>
              </a:rPr>
              <a:t> </a:t>
            </a:r>
            <a:r>
              <a:rPr lang="en-US" sz="1200" b="false">
                <a:latin typeface="Arial"/>
              </a:rPr>
              <a:t>Buddha</a:t>
            </a:r>
            <a:r>
              <a:rPr lang="en-US" sz="1200">
                <a:latin typeface="Arial"/>
              </a:rPr>
              <a:t>
</a:t>
            </a:r>
            <a:r>
              <a:rPr lang="en-US" sz="1200" b="true">
                <a:latin typeface="Arial"/>
              </a:rPr>
              <a:t>Date Created</a:t>
            </a:r>
            <a:r>
              <a:rPr lang="en-US" sz="1200" b="false">
                <a:latin typeface="Arial"/>
              </a:rPr>
              <a:t> </a:t>
            </a:r>
            <a:r>
              <a:rPr lang="en-US" sz="1200" b="false">
                <a:latin typeface="Arial"/>
              </a:rPr>
              <a:t>18th century</a:t>
            </a:r>
            <a:r>
              <a:rPr lang="en-US" sz="1200">
                <a:latin typeface="Arial"/>
              </a:rPr>
              <a:t>
</a:t>
            </a:r>
            <a:r>
              <a:rPr lang="en-US" sz="1200" b="true">
                <a:latin typeface="Arial"/>
              </a:rPr>
              <a:t>Description</a:t>
            </a:r>
            <a:r>
              <a:rPr lang="en-US" sz="1200" b="false">
                <a:latin typeface="Arial"/>
              </a:rPr>
              <a:t> </a:t>
            </a:r>
            <a:r>
              <a:rPr lang="en-US" sz="1200" b="false">
                <a:latin typeface="Arial"/>
              </a:rPr>
              <a:t>Painting of Buddha on canvas. The two monks beside the Buddha are Sāriputta, who is supreme in wisdom, also known as 'the General of the Dhamma' (the Buddha's teaching), and Moggallāna (or Maha-Moggallāna, 'Moggallāna the Great'), supreme in meditation and psychic powers. They are the two much-loved chief Arahats (saints) in the Buddhist tradition, and feature in the Dhammapada. Moggallāna is dark in colour because of his somewhat chequered past in his previous lives. The deity above Moggallāna is Brahmā. Below is a ceremonial presentation of a white elephant.</a:t>
            </a:r>
            <a:r>
              <a:rPr lang="en-US" sz="1200">
                <a:latin typeface="Arial"/>
              </a:rPr>
              <a:t>
</a:t>
            </a:r>
            <a:r>
              <a:rPr lang="en-US" sz="1200" b="true">
                <a:latin typeface="Arial"/>
              </a:rPr>
              <a:t>Subject</a:t>
            </a:r>
            <a:r>
              <a:rPr lang="en-US" sz="1200" b="false">
                <a:latin typeface="Arial"/>
              </a:rPr>
              <a:t> </a:t>
            </a:r>
            <a:r>
              <a:rPr lang="en-US" sz="1200" b="false">
                <a:latin typeface="Arial"/>
              </a:rPr>
              <a:t>Buddhism</a:t>
            </a:r>
            <a:r>
              <a:rPr lang="en-US" sz="1200">
                <a:latin typeface="Arial"/>
              </a:rPr>
              <a:t>
</a:t>
            </a:r>
            <a:r>
              <a:rPr lang="en-US" sz="1200" b="true">
                <a:latin typeface="Arial"/>
              </a:rPr>
              <a:t>Subject</a:t>
            </a:r>
            <a:r>
              <a:rPr lang="en-US" sz="1200" b="false">
                <a:latin typeface="Arial"/>
              </a:rPr>
              <a:t> </a:t>
            </a:r>
            <a:r>
              <a:rPr lang="en-US" sz="1200" b="false">
                <a:latin typeface="Arial"/>
              </a:rPr>
              <a:t>Religion</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Rolls</a:t>
            </a:r>
            <a:r>
              <a:rPr lang="en-US" sz="1200">
                <a:latin typeface="Arial"/>
              </a:rPr>
              <a:t>
</a:t>
            </a:r>
            <a:r>
              <a:rPr lang="en-US" sz="1200" b="true">
                <a:latin typeface="Arial"/>
              </a:rPr>
              <a:t>Technique Used</a:t>
            </a:r>
            <a:r>
              <a:rPr lang="en-US" sz="1200" b="false">
                <a:latin typeface="Arial"/>
              </a:rPr>
              <a:t> </a:t>
            </a:r>
            <a:r>
              <a:rPr lang="en-US" sz="1200" b="false">
                <a:latin typeface="Arial"/>
              </a:rPr>
              <a:t>Painting (image-making)</a:t>
            </a:r>
            <a:r>
              <a:rPr lang="en-US" sz="1200">
                <a:latin typeface="Arial"/>
              </a:rPr>
              <a:t>
</a:t>
            </a:r>
            <a:r>
              <a:rPr lang="en-US" sz="1200" b="true">
                <a:latin typeface="Arial"/>
              </a:rPr>
              <a:t>Support</a:t>
            </a:r>
            <a:r>
              <a:rPr lang="en-US" sz="1200" b="false">
                <a:latin typeface="Arial"/>
              </a:rPr>
              <a:t> </a:t>
            </a:r>
            <a:r>
              <a:rPr lang="en-US" sz="1200" b="false">
                <a:latin typeface="Arial"/>
              </a:rPr>
              <a:t>Canvas</a:t>
            </a:r>
            <a:r>
              <a:rPr lang="en-US" sz="1200">
                <a:latin typeface="Arial"/>
              </a:rPr>
              <a:t>
</a:t>
            </a:r>
            <a:r>
              <a:rPr lang="en-US" sz="1200" b="true">
                <a:latin typeface="Arial"/>
              </a:rPr>
              <a:t>Creation Site</a:t>
            </a:r>
            <a:r>
              <a:rPr lang="en-US" sz="1200" b="false">
                <a:latin typeface="Arial"/>
              </a:rPr>
              <a:t> </a:t>
            </a:r>
            <a:r>
              <a:rPr lang="en-US" sz="1200" b="false">
                <a:latin typeface="Arial"/>
              </a:rPr>
              <a:t>Sri Lanka</a:t>
            </a:r>
            <a:r>
              <a:rPr lang="en-US" sz="1200">
                <a:latin typeface="Arial"/>
              </a:rPr>
              <a:t>
</a:t>
            </a:r>
            <a:r>
              <a:rPr lang="en-US" sz="1200" b="true">
                <a:latin typeface="Arial"/>
              </a:rPr>
              <a:t>People Covered</a:t>
            </a:r>
            <a:r>
              <a:rPr lang="en-US" sz="1200" b="false">
                <a:latin typeface="Arial"/>
              </a:rPr>
              <a:t> </a:t>
            </a:r>
            <a:r>
              <a:rPr lang="en-US" sz="1200" b="false">
                <a:latin typeface="Arial"/>
              </a:rPr>
              <a:t>Buddha</a:t>
            </a:r>
            <a:r>
              <a:rPr lang="en-US" sz="1200">
                <a:latin typeface="Arial"/>
              </a:rPr>
              <a:t>
</a:t>
            </a:r>
            <a:r>
              <a:rPr lang="en-US" sz="1200" b="true">
                <a:latin typeface="Arial"/>
              </a:rPr>
              <a:t>People Covered</a:t>
            </a:r>
            <a:r>
              <a:rPr lang="en-US" sz="1200" b="false">
                <a:latin typeface="Arial"/>
              </a:rPr>
              <a:t> </a:t>
            </a:r>
            <a:r>
              <a:rPr lang="en-US" sz="1200" b="false">
                <a:latin typeface="Arial"/>
              </a:rPr>
              <a:t>Sāriputta</a:t>
            </a:r>
            <a:r>
              <a:rPr lang="en-US" sz="1200">
                <a:latin typeface="Arial"/>
              </a:rPr>
              <a:t>
</a:t>
            </a:r>
            <a:r>
              <a:rPr lang="en-US" sz="1200" b="true">
                <a:latin typeface="Arial"/>
              </a:rPr>
              <a:t>People Covered</a:t>
            </a:r>
            <a:r>
              <a:rPr lang="en-US" sz="1200" b="false">
                <a:latin typeface="Arial"/>
              </a:rPr>
              <a:t> </a:t>
            </a:r>
            <a:r>
              <a:rPr lang="en-US" sz="1200" b="false">
                <a:latin typeface="Arial"/>
              </a:rPr>
              <a:t>Moggallāna</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Information about the painting kindly provided by Dr Valerie Roebuck.</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2008-02-29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2008-07</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800600" y="0"/>
            <a:ext cx="6642100" cy="91440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JRL1310905</a:t>
            </a:r>
            <a:r>
              <a:rPr lang="en-US" sz="1200">
                <a:latin typeface="Arial"/>
              </a:rPr>
              <a:t>
</a:t>
            </a:r>
            <a:r>
              <a:rPr lang="en-US" sz="1200" b="true">
                <a:latin typeface="Arial"/>
              </a:rPr>
              <a:t>Reference Number</a:t>
            </a:r>
            <a:r>
              <a:rPr lang="en-US" sz="1200" b="false">
                <a:latin typeface="Arial"/>
              </a:rPr>
              <a:t> </a:t>
            </a:r>
            <a:r>
              <a:rPr lang="en-US" sz="1200" b="false">
                <a:latin typeface="Arial"/>
              </a:rPr>
              <a:t>Spencer 4202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href=http://man-fe.hosted.exlibrisgroup.com/MU_VU1:BLENDED:44MAN_ALMA_DS21187738860001631&gt;UoM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Deus Lunus</a:t>
            </a:r>
            <a:r>
              <a:rPr lang="en-US" sz="1200">
                <a:latin typeface="Arial"/>
              </a:rPr>
              <a:t>
</a:t>
            </a:r>
            <a:r>
              <a:rPr lang="en-US" sz="1200" b="true">
                <a:latin typeface="Arial"/>
              </a:rPr>
              <a:t>Alternative Image Title</a:t>
            </a:r>
            <a:r>
              <a:rPr lang="en-US" sz="1200" b="false">
                <a:latin typeface="Arial"/>
              </a:rPr>
              <a:t> </a:t>
            </a:r>
            <a:r>
              <a:rPr lang="en-US" sz="1200" b="false">
                <a:latin typeface="Arial"/>
              </a:rPr>
              <a:t>Plate 4</a:t>
            </a:r>
            <a:r>
              <a:rPr lang="en-US" sz="1200">
                <a:latin typeface="Arial"/>
              </a:rPr>
              <a:t>
</a:t>
            </a:r>
            <a:r>
              <a:rPr lang="en-US" sz="1200" b="true">
                <a:latin typeface="Arial"/>
              </a:rPr>
              <a:t>Parent Work Title</a:t>
            </a:r>
            <a:r>
              <a:rPr lang="en-US" sz="1200" b="false">
                <a:latin typeface="Arial"/>
              </a:rPr>
              <a:t> </a:t>
            </a:r>
            <a:r>
              <a:rPr lang="en-US" sz="1200" b="false">
                <a:latin typeface="Arial"/>
              </a:rPr>
              <a:t>A new system: or, an analysis of ancient mythology: wherein an attempt is made to divest tradition of fable; and to reduce the truth to its original purity</a:t>
            </a:r>
            <a:r>
              <a:rPr lang="en-US" sz="1200">
                <a:latin typeface="Arial"/>
              </a:rPr>
              <a:t>
</a:t>
            </a:r>
            <a:r>
              <a:rPr lang="en-US" sz="1200" b="true">
                <a:latin typeface="Arial"/>
              </a:rPr>
              <a:t>Creator</a:t>
            </a:r>
            <a:r>
              <a:rPr lang="en-US" sz="1200" b="false">
                <a:latin typeface="Arial"/>
              </a:rPr>
              <a:t> </a:t>
            </a:r>
            <a:r>
              <a:rPr lang="en-US" sz="1200" b="false">
                <a:latin typeface="Arial"/>
              </a:rPr>
              <a:t>Basire, James, 1730-1802</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Bryant, Jacob, 1715-1804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1774</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for T. Payne; P. Elmsly; B. White; and J. Walter</a:t>
            </a:r>
            <a:r>
              <a:rPr lang="en-US" sz="1200">
                <a:latin typeface="Arial"/>
              </a:rPr>
              <a:t>
</a:t>
            </a:r>
            <a:r>
              <a:rPr lang="en-US" sz="1200" b="true">
                <a:latin typeface="Arial"/>
              </a:rPr>
              <a:t>Volume</a:t>
            </a:r>
            <a:r>
              <a:rPr lang="en-US" sz="1200" b="false">
                <a:latin typeface="Arial"/>
              </a:rPr>
              <a:t> </a:t>
            </a:r>
            <a:r>
              <a:rPr lang="en-US" sz="1200" b="false">
                <a:latin typeface="Arial"/>
              </a:rPr>
              <a:t>2</a:t>
            </a:r>
            <a:r>
              <a:rPr lang="en-US" sz="1200">
                <a:latin typeface="Arial"/>
              </a:rPr>
              <a:t>
</a:t>
            </a:r>
            <a:r>
              <a:rPr lang="en-US" sz="1200" b="true">
                <a:latin typeface="Arial"/>
              </a:rPr>
              <a:t>Page/Sheet</a:t>
            </a:r>
            <a:r>
              <a:rPr lang="en-US" sz="1200" b="false">
                <a:latin typeface="Arial"/>
              </a:rPr>
              <a:t> </a:t>
            </a:r>
            <a:r>
              <a:rPr lang="en-US" sz="1200" b="false">
                <a:latin typeface="Arial"/>
              </a:rPr>
              <a:t>Opposite page 242</a:t>
            </a:r>
            <a:r>
              <a:rPr lang="en-US" sz="1200">
                <a:latin typeface="Arial"/>
              </a:rPr>
              <a:t>
</a:t>
            </a:r>
            <a:r>
              <a:rPr lang="en-US" sz="1200" b="true">
                <a:latin typeface="Arial"/>
              </a:rPr>
              <a:t>Description</a:t>
            </a:r>
            <a:r>
              <a:rPr lang="en-US" sz="1200" b="false">
                <a:latin typeface="Arial"/>
              </a:rPr>
              <a:t> </a:t>
            </a:r>
            <a:r>
              <a:rPr lang="en-US" sz="1200" b="false">
                <a:latin typeface="Arial"/>
              </a:rPr>
              <a:t>In the Phoenician, Egyptian, Hindu, and Japanese systems, it is represented that the world was hatched from an egg ('The mundane egg'). In some mythologies a bird is represented as laying the mundane egg on the primordial waters. In these six monochrome illustrations the mundane egg is guarded by the moon which rests on top. In the second image it is held and guarded by a snake. Below are four coins featuring the egg, crescent moons, the stars and busts of various men and women. The phrase 'Deus Lunus' is also printed. Below the frame in the bottom right corner is written 'Basire Sc.'.</a:t>
            </a:r>
            <a:r>
              <a:rPr lang="en-US" sz="1200">
                <a:latin typeface="Arial"/>
              </a:rPr>
              <a:t>
</a:t>
            </a:r>
            <a:r>
              <a:rPr lang="en-US" sz="1200" b="true">
                <a:latin typeface="Arial"/>
              </a:rPr>
              <a:t>Subject</a:t>
            </a:r>
            <a:r>
              <a:rPr lang="en-US" sz="1200" b="false">
                <a:latin typeface="Arial"/>
              </a:rPr>
              <a:t> </a:t>
            </a:r>
            <a:r>
              <a:rPr lang="en-US" sz="1200" b="false">
                <a:latin typeface="Arial"/>
              </a:rPr>
              <a:t>Mythology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280 mm</a:t>
            </a:r>
            <a:r>
              <a:rPr lang="en-US" sz="1200">
                <a:latin typeface="Arial"/>
              </a:rPr>
              <a:t>
</a:t>
            </a:r>
            <a:r>
              <a:rPr lang="en-US" sz="1200" b="true">
                <a:latin typeface="Arial"/>
              </a:rPr>
              <a:t>Item Width</a:t>
            </a:r>
            <a:r>
              <a:rPr lang="en-US" sz="1200" b="false">
                <a:latin typeface="Arial"/>
              </a:rPr>
              <a:t> </a:t>
            </a:r>
            <a:r>
              <a:rPr lang="en-US" sz="1200" b="false">
                <a:latin typeface="Arial"/>
              </a:rPr>
              <a:t>205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2013-05-20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2013-06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49800" y="0"/>
            <a:ext cx="6756400" cy="9144000"/>
          </a:xfrm>
          <a:prstGeom prst="rect">
            <a:avLst/>
          </a:prstGeom>
        </p:spPr>
      </p:pic>
      <p:sp>
        <p:nvSpPr>
          <p:cNvPr name="TextBox 3" id="3"/>
          <p:cNvSpPr txBox="true"/>
          <p:nvPr/>
        </p:nvSpPr>
        <p:spPr>
          <a:xfrm>
            <a:off x="0" y="9144000"/>
            <a:ext cx="16256000" cy="3784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JRL023039tr</a:t>
            </a:r>
            <a:r>
              <a:rPr lang="en-US" sz="1200">
                <a:latin typeface="Arial"/>
              </a:rPr>
              <a:t>
</a:t>
            </a:r>
            <a:r>
              <a:rPr lang="en-US" sz="1200" b="true">
                <a:latin typeface="Arial"/>
              </a:rPr>
              <a:t>Reference Number</a:t>
            </a:r>
            <a:r>
              <a:rPr lang="en-US" sz="1200" b="false">
                <a:latin typeface="Arial"/>
              </a:rPr>
              <a:t> </a:t>
            </a:r>
            <a:r>
              <a:rPr lang="en-US" sz="1200" b="false">
                <a:latin typeface="Arial"/>
              </a:rPr>
              <a:t>Holtorp Collection: German Engravings</a:t>
            </a:r>
            <a:r>
              <a:rPr lang="en-US" sz="1200">
                <a:latin typeface="Arial"/>
              </a:rPr>
              <a:t>
</a:t>
            </a:r>
            <a:r>
              <a:rPr lang="en-US" sz="1200" b="true">
                <a:latin typeface="Arial"/>
              </a:rPr>
              <a:t>Image Title</a:t>
            </a:r>
            <a:r>
              <a:rPr lang="en-US" sz="1200" b="false">
                <a:latin typeface="Arial"/>
              </a:rPr>
              <a:t> </a:t>
            </a:r>
            <a:r>
              <a:rPr lang="en-US" sz="1200" b="false">
                <a:latin typeface="Arial"/>
              </a:rPr>
              <a:t>St Eustace</a:t>
            </a:r>
            <a:r>
              <a:rPr lang="en-US" sz="1200">
                <a:latin typeface="Arial"/>
              </a:rPr>
              <a:t>
</a:t>
            </a:r>
            <a:r>
              <a:rPr lang="en-US" sz="1200" b="true">
                <a:latin typeface="Arial"/>
              </a:rPr>
              <a:t>Alternative Image Title</a:t>
            </a:r>
            <a:r>
              <a:rPr lang="en-US" sz="1200" b="false">
                <a:latin typeface="Arial"/>
              </a:rPr>
              <a:t> </a:t>
            </a:r>
            <a:r>
              <a:rPr lang="en-US" sz="1200" b="false">
                <a:latin typeface="Arial"/>
              </a:rPr>
              <a:t>Vision of St Hubert</a:t>
            </a:r>
            <a:r>
              <a:rPr lang="en-US" sz="1200">
                <a:latin typeface="Arial"/>
              </a:rPr>
              <a:t>
</a:t>
            </a:r>
            <a:r>
              <a:rPr lang="en-US" sz="1200" b="true">
                <a:latin typeface="Arial"/>
              </a:rPr>
              <a:t>Creator</a:t>
            </a:r>
            <a:r>
              <a:rPr lang="en-US" sz="1200" b="false">
                <a:latin typeface="Arial"/>
              </a:rPr>
              <a:t> </a:t>
            </a:r>
            <a:r>
              <a:rPr lang="en-US" sz="1200" b="false">
                <a:latin typeface="Arial"/>
              </a:rPr>
              <a:t>Dürer, Albrecht, 1471-1528</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Date Created</a:t>
            </a:r>
            <a:r>
              <a:rPr lang="en-US" sz="1200" b="false">
                <a:latin typeface="Arial"/>
              </a:rPr>
              <a:t> </a:t>
            </a:r>
            <a:r>
              <a:rPr lang="en-US" sz="1200" b="false">
                <a:latin typeface="Arial"/>
              </a:rPr>
              <a:t>c1501</a:t>
            </a:r>
            <a:r>
              <a:rPr lang="en-US" sz="1200">
                <a:latin typeface="Arial"/>
              </a:rPr>
              <a:t>
</a:t>
            </a:r>
            <a:r>
              <a:rPr lang="en-US" sz="1200" b="true">
                <a:latin typeface="Arial"/>
              </a:rPr>
              <a:t>Description</a:t>
            </a:r>
            <a:r>
              <a:rPr lang="en-US" sz="1200" b="false">
                <a:latin typeface="Arial"/>
              </a:rPr>
              <a:t> </a:t>
            </a:r>
            <a:r>
              <a:rPr lang="en-US" sz="1200" b="false">
                <a:latin typeface="Arial"/>
              </a:rPr>
              <a:t>Illustrated: engraving of St Eustace featuring greyhounds &amp; hunting hounds, a horse and a stag with Christ on the cross rising from between his antlers. This print is also erroneously known as St Hubert. The Hiero von Holtorp Collection was purchased at Sotheby's on 29 March 1906.</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Holtorp Collection</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September 2005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902200" y="0"/>
            <a:ext cx="6438900" cy="9144000"/>
          </a:xfrm>
          <a:prstGeom prst="rect">
            <a:avLst/>
          </a:prstGeom>
        </p:spPr>
      </p:pic>
      <p:sp>
        <p:nvSpPr>
          <p:cNvPr name="TextBox 3" id="3"/>
          <p:cNvSpPr txBox="true"/>
          <p:nvPr/>
        </p:nvSpPr>
        <p:spPr>
          <a:xfrm>
            <a:off x="0" y="9144000"/>
            <a:ext cx="16256000" cy="6959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JRL1310908</a:t>
            </a:r>
            <a:r>
              <a:rPr lang="en-US" sz="1200">
                <a:latin typeface="Arial"/>
              </a:rPr>
              <a:t>
</a:t>
            </a:r>
            <a:r>
              <a:rPr lang="en-US" sz="1200" b="true">
                <a:latin typeface="Arial"/>
              </a:rPr>
              <a:t>Reference Number</a:t>
            </a:r>
            <a:r>
              <a:rPr lang="en-US" sz="1200" b="false">
                <a:latin typeface="Arial"/>
              </a:rPr>
              <a:t> </a:t>
            </a:r>
            <a:r>
              <a:rPr lang="en-US" sz="1200" b="false">
                <a:latin typeface="Arial"/>
              </a:rPr>
              <a:t>Spencer 7969.1</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href=http://man-fe.hosted.exlibrisgroup.com/MU_VU1:BLENDED:44MAN_ALMA_DS21157794940001631&gt;UoM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Fertilization of Egypt</a:t>
            </a:r>
            <a:r>
              <a:rPr lang="en-US" sz="1200">
                <a:latin typeface="Arial"/>
              </a:rPr>
              <a:t>
</a:t>
            </a:r>
            <a:r>
              <a:rPr lang="en-US" sz="1200" b="true">
                <a:latin typeface="Arial"/>
              </a:rPr>
              <a:t>Parent Work Title</a:t>
            </a:r>
            <a:r>
              <a:rPr lang="en-US" sz="1200" b="false">
                <a:latin typeface="Arial"/>
              </a:rPr>
              <a:t> </a:t>
            </a:r>
            <a:r>
              <a:rPr lang="en-US" sz="1200" b="false">
                <a:latin typeface="Arial"/>
              </a:rPr>
              <a:t>The botanic garden: a poem, in two parts</a:t>
            </a:r>
            <a:r>
              <a:rPr lang="en-US" sz="1200">
                <a:latin typeface="Arial"/>
              </a:rPr>
              <a:t>
</a:t>
            </a:r>
            <a:r>
              <a:rPr lang="en-US" sz="1200" b="true">
                <a:latin typeface="Arial"/>
              </a:rPr>
              <a:t>Creator</a:t>
            </a:r>
            <a:r>
              <a:rPr lang="en-US" sz="1200" b="false">
                <a:latin typeface="Arial"/>
              </a:rPr>
              <a:t> </a:t>
            </a:r>
            <a:r>
              <a:rPr lang="en-US" sz="1200" b="false">
                <a:latin typeface="Arial"/>
              </a:rPr>
              <a:t>Darwin, Erasmus, 1731-1802</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Blake, William, 1757-1827</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Fuseli, Henry, 1741-1825</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Date Created</a:t>
            </a:r>
            <a:r>
              <a:rPr lang="en-US" sz="1200" b="false">
                <a:latin typeface="Arial"/>
              </a:rPr>
              <a:t> </a:t>
            </a:r>
            <a:r>
              <a:rPr lang="en-US" sz="1200" b="false">
                <a:latin typeface="Arial"/>
              </a:rPr>
              <a:t>1791</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J. Johnson</a:t>
            </a:r>
            <a:r>
              <a:rPr lang="en-US" sz="1200">
                <a:latin typeface="Arial"/>
              </a:rPr>
              <a:t>
</a:t>
            </a:r>
            <a:r>
              <a:rPr lang="en-US" sz="1200" b="true">
                <a:latin typeface="Arial"/>
              </a:rPr>
              <a:t>Page/Sheet</a:t>
            </a:r>
            <a:r>
              <a:rPr lang="en-US" sz="1200" b="false">
                <a:latin typeface="Arial"/>
              </a:rPr>
              <a:t> </a:t>
            </a:r>
            <a:r>
              <a:rPr lang="en-US" sz="1200" b="false">
                <a:latin typeface="Arial"/>
              </a:rPr>
              <a:t>127</a:t>
            </a:r>
            <a:r>
              <a:rPr lang="en-US" sz="1200">
                <a:latin typeface="Arial"/>
              </a:rPr>
              <a:t>
</a:t>
            </a:r>
            <a:r>
              <a:rPr lang="en-US" sz="1200" b="true">
                <a:latin typeface="Arial"/>
              </a:rPr>
              <a:t>Description</a:t>
            </a:r>
            <a:r>
              <a:rPr lang="en-US" sz="1200" b="false">
                <a:latin typeface="Arial"/>
              </a:rPr>
              <a:t> </a:t>
            </a:r>
            <a:r>
              <a:rPr lang="en-US" sz="1200" b="false">
                <a:latin typeface="Arial"/>
              </a:rPr>
              <a:t>Monochrome shaded line drawing from 'The Economy of Vegetation' in Darwin's 'Botanic Garden', The figure in the centre is the jackal-headed god Anubis, praying to the dog-star Sirius for rain. In his notes to the poem, Darwin explains that in Egyptian mythology, because the annual 'monsoon' of the Nile coincided with rise of the dog-Star, it was associated with the dog-god Anubis. In the background, above the river, is the figure of Jupitus Pluvius, the rain-giver. He is shown as a bearded old man with his arms outstretched. On the ground near Anubis' left foot is a sistrum, a musical instrument, included from Fuseli's drawing: Anubis has cast aside art to worship the rain-giver. Bottom left says: 'H. Fuseli RA: inv, bottom right says: 'W Blake, SC.' At the foot of the image is printed: 'London, Publish'd Dec.r 1st 1791. by J. Johnson, St Pauls Church .'.</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Mythology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Bookplates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Places Covered</a:t>
            </a:r>
            <a:r>
              <a:rPr lang="en-US" sz="1200" b="false">
                <a:latin typeface="Arial"/>
              </a:rPr>
              <a:t> </a:t>
            </a:r>
            <a:r>
              <a:rPr lang="en-US" sz="1200" b="false">
                <a:latin typeface="Arial"/>
              </a:rPr>
              <a:t>Egypt</a:t>
            </a:r>
            <a:r>
              <a:rPr lang="en-US" sz="1200">
                <a:latin typeface="Arial"/>
              </a:rPr>
              <a:t>
</a:t>
            </a:r>
            <a:r>
              <a:rPr lang="en-US" sz="1200" b="true">
                <a:latin typeface="Arial"/>
              </a:rPr>
              <a:t>Item Height</a:t>
            </a:r>
            <a:r>
              <a:rPr lang="en-US" sz="1200" b="false">
                <a:latin typeface="Arial"/>
              </a:rPr>
              <a:t> </a:t>
            </a:r>
            <a:r>
              <a:rPr lang="en-US" sz="1200" b="false">
                <a:latin typeface="Arial"/>
              </a:rPr>
              <a:t>290 mm</a:t>
            </a:r>
            <a:r>
              <a:rPr lang="en-US" sz="1200">
                <a:latin typeface="Arial"/>
              </a:rPr>
              <a:t>
</a:t>
            </a:r>
            <a:r>
              <a:rPr lang="en-US" sz="1200" b="true">
                <a:latin typeface="Arial"/>
              </a:rPr>
              <a:t>Item Width</a:t>
            </a:r>
            <a:r>
              <a:rPr lang="en-US" sz="1200" b="false">
                <a:latin typeface="Arial"/>
              </a:rPr>
              <a:t> </a:t>
            </a:r>
            <a:r>
              <a:rPr lang="en-US" sz="1200" b="false">
                <a:latin typeface="Arial"/>
              </a:rPr>
              <a:t>222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2013-05-20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2013-06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87900" y="0"/>
            <a:ext cx="66802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JRL1310929</a:t>
            </a:r>
            <a:r>
              <a:rPr lang="en-US" sz="1200">
                <a:latin typeface="Arial"/>
              </a:rPr>
              <a:t>
</a:t>
            </a:r>
            <a:r>
              <a:rPr lang="en-US" sz="1200" b="true">
                <a:latin typeface="Arial"/>
              </a:rPr>
              <a:t>Reference Number</a:t>
            </a:r>
            <a:r>
              <a:rPr lang="en-US" sz="1200" b="false">
                <a:latin typeface="Arial"/>
              </a:rPr>
              <a:t> </a:t>
            </a:r>
            <a:r>
              <a:rPr lang="en-US" sz="1200" b="false">
                <a:latin typeface="Arial"/>
              </a:rPr>
              <a:t>SC9269C</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href=http://man-fe.hosted.exlibrisgroup.com/MU_VU1:BLENDED:44MAN_ALMA_DS21149318250001631&gt;UoM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New Church Open Competition</a:t>
            </a:r>
            <a:r>
              <a:rPr lang="en-US" sz="1200">
                <a:latin typeface="Arial"/>
              </a:rPr>
              <a:t>
</a:t>
            </a:r>
            <a:r>
              <a:rPr lang="en-US" sz="1200" b="true">
                <a:latin typeface="Arial"/>
              </a:rPr>
              <a:t>Parent Work Title</a:t>
            </a:r>
            <a:r>
              <a:rPr lang="en-US" sz="1200" b="false">
                <a:latin typeface="Arial"/>
              </a:rPr>
              <a:t> </a:t>
            </a:r>
            <a:r>
              <a:rPr lang="en-US" sz="1200" b="false">
                <a:latin typeface="Arial"/>
              </a:rPr>
              <a:t>Contrasts: or, A parallel between the noble edifices of the fourteenth and fifteenth centuries and similar buildings of the present day: Shewing the present decay of taste</a:t>
            </a:r>
            <a:r>
              <a:rPr lang="en-US" sz="1200">
                <a:latin typeface="Arial"/>
              </a:rPr>
              <a:t>
</a:t>
            </a:r>
            <a:r>
              <a:rPr lang="en-US" sz="1200" b="true">
                <a:latin typeface="Arial"/>
              </a:rPr>
              <a:t>Creator</a:t>
            </a:r>
            <a:r>
              <a:rPr lang="en-US" sz="1200" b="false">
                <a:latin typeface="Arial"/>
              </a:rPr>
              <a:t> </a:t>
            </a:r>
            <a:r>
              <a:rPr lang="en-US" sz="1200" b="false">
                <a:latin typeface="Arial"/>
              </a:rPr>
              <a:t>Pugin, Augustus Welby Northmore, 1812-1852</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1836</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 printed for the Author and published by him</a:t>
            </a:r>
            <a:r>
              <a:rPr lang="en-US" sz="1200">
                <a:latin typeface="Arial"/>
              </a:rPr>
              <a:t>
</a:t>
            </a:r>
            <a:r>
              <a:rPr lang="en-US" sz="1200" b="true">
                <a:latin typeface="Arial"/>
              </a:rPr>
              <a:t>Description</a:t>
            </a:r>
            <a:r>
              <a:rPr lang="en-US" sz="1200" b="false">
                <a:latin typeface="Arial"/>
              </a:rPr>
              <a:t> </a:t>
            </a:r>
            <a:r>
              <a:rPr lang="en-US" sz="1200" b="false">
                <a:latin typeface="Arial"/>
              </a:rPr>
              <a:t>A square spare drawing of a building with columns, windows and doors. Each section contains a list of commodities such as ' Designs Wanted', 'Places and Situations', advertisements for lectures and books and for offers of work etc. All seeeming to mock current architectural trends. The title at the bottom says: 'This illustration of the practise of architecture in the 19 century on new improved and cheap principles is dedicated without permission to The Trade'.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London</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Current Site</a:t>
            </a:r>
            <a:r>
              <a:rPr lang="en-US" sz="1200" b="false">
                <a:latin typeface="Arial"/>
              </a:rPr>
              <a:t> </a:t>
            </a:r>
            <a:r>
              <a:rPr lang="en-US" sz="1200" b="false">
                <a:latin typeface="Arial"/>
              </a:rPr>
              <a:t>John Rylands Library, Deansgate, Manchester, U.K.</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2013-05-20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2013-06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