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207000" y="0"/>
            <a:ext cx="5829300" cy="9144000"/>
          </a:xfrm>
          <a:prstGeom prst="rect">
            <a:avLst/>
          </a:prstGeom>
        </p:spPr>
      </p:pic>
      <p:sp>
        <p:nvSpPr>
          <p:cNvPr name="TextBox 3" id="3"/>
          <p:cNvSpPr txBox="true"/>
          <p:nvPr/>
        </p:nvSpPr>
        <p:spPr>
          <a:xfrm>
            <a:off x="0" y="9144000"/>
            <a:ext cx="16256000" cy="7556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JRL1002348dc</a:t>
            </a:r>
            <a:r>
              <a:rPr lang="en-US" sz="1200">
                <a:latin typeface="Arial"/>
              </a:rPr>
              <a:t>
</a:t>
            </a:r>
            <a:r>
              <a:rPr lang="en-US" sz="1200" b="true">
                <a:latin typeface="Arial"/>
              </a:rPr>
              <a:t>Reference Number</a:t>
            </a:r>
            <a:r>
              <a:rPr lang="en-US" sz="1200" b="false">
                <a:latin typeface="Arial"/>
              </a:rPr>
              <a:t> </a:t>
            </a:r>
            <a:r>
              <a:rPr lang="en-US" sz="1200" b="false">
                <a:latin typeface="Arial"/>
              </a:rPr>
              <a:t>Incunable 17280</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ALMA_DS21210868000001631&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3.1.1-3.1.12; Comm. Par. 1</a:t>
            </a:r>
            <a:r>
              <a:rPr lang="en-US" sz="1200">
                <a:latin typeface="Arial"/>
              </a:rPr>
              <a:t>
</a:t>
            </a:r>
            <a:r>
              <a:rPr lang="en-US" sz="1200" b="true">
                <a:latin typeface="Arial"/>
              </a:rPr>
              <a:t>Parent Work Title</a:t>
            </a:r>
            <a:r>
              <a:rPr lang="en-US" sz="1200" b="false">
                <a:latin typeface="Arial"/>
              </a:rPr>
              <a:t> </a:t>
            </a:r>
            <a:r>
              <a:rPr lang="en-US" sz="1200" b="false">
                <a:latin typeface="Arial"/>
              </a:rPr>
              <a:t>Comento di Christophoro Landino fiorentino sopra la comedia di Danthe Alighieri poeta fiorentino..</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La commedia</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Divina commedia</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Divine Comedy</a:t>
            </a:r>
            <a:r>
              <a:rPr lang="en-US" sz="1200">
                <a:latin typeface="Arial"/>
              </a:rPr>
              <a:t>
</a:t>
            </a:r>
            <a:r>
              <a:rPr lang="en-US" sz="1200" b="true">
                <a:latin typeface="Arial"/>
              </a:rPr>
              <a:t>Creator</a:t>
            </a:r>
            <a:r>
              <a:rPr lang="en-US" sz="1200" b="false">
                <a:latin typeface="Arial"/>
              </a:rPr>
              <a:t> </a:t>
            </a:r>
            <a:r>
              <a:rPr lang="en-US" sz="1200" b="false">
                <a:latin typeface="Arial"/>
              </a:rPr>
              <a:t>Dante Alighieri, 1265-1321</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Landino, Cristoforo, 1424-1504</a:t>
            </a:r>
            <a:r>
              <a:rPr lang="en-US" sz="1200">
                <a:latin typeface="Arial"/>
              </a:rPr>
              <a:t>
</a:t>
            </a:r>
            <a:r>
              <a:rPr lang="en-US" sz="1200" b="true">
                <a:latin typeface="Arial"/>
              </a:rPr>
              <a:t>Creator Role</a:t>
            </a:r>
            <a:r>
              <a:rPr lang="en-US" sz="1200" b="false">
                <a:latin typeface="Arial"/>
              </a:rPr>
              <a:t> </a:t>
            </a:r>
            <a:r>
              <a:rPr lang="en-US" sz="1200" b="false">
                <a:latin typeface="Arial"/>
              </a:rPr>
              <a:t>Commentator</a:t>
            </a:r>
            <a:r>
              <a:rPr lang="en-US" sz="1200">
                <a:latin typeface="Arial"/>
              </a:rPr>
              <a:t>
</a:t>
            </a:r>
            <a:r>
              <a:rPr lang="en-US" sz="1200" b="true">
                <a:latin typeface="Arial"/>
              </a:rPr>
              <a:t>Creator</a:t>
            </a:r>
            <a:r>
              <a:rPr lang="en-US" sz="1200" b="false">
                <a:latin typeface="Arial"/>
              </a:rPr>
              <a:t> </a:t>
            </a:r>
            <a:r>
              <a:rPr lang="en-US" sz="1200" b="false">
                <a:latin typeface="Arial"/>
              </a:rPr>
              <a:t>Laurentii, Nicolaus active 1475-1486</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Display Creator</a:t>
            </a:r>
            <a:r>
              <a:rPr lang="en-US" sz="1200" b="false">
                <a:latin typeface="Arial"/>
              </a:rPr>
              <a:t> </a:t>
            </a:r>
            <a:r>
              <a:rPr lang="en-US" sz="1200" b="false">
                <a:latin typeface="Arial"/>
              </a:rPr>
              <a:t>Dante Alighieri, 1265-1321</a:t>
            </a:r>
            <a:r>
              <a:rPr lang="en-US" sz="1200">
                <a:latin typeface="Arial"/>
              </a:rPr>
              <a:t>
</a:t>
            </a:r>
            <a:r>
              <a:rPr lang="en-US" sz="1200" b="true">
                <a:latin typeface="Arial"/>
              </a:rPr>
              <a:t>Date Created</a:t>
            </a:r>
            <a:r>
              <a:rPr lang="en-US" sz="1200" b="false">
                <a:latin typeface="Arial"/>
              </a:rPr>
              <a:t> </a:t>
            </a:r>
            <a:r>
              <a:rPr lang="en-US" sz="1200" b="false">
                <a:latin typeface="Arial"/>
              </a:rPr>
              <a:t>1481-08-30</a:t>
            </a:r>
            <a:r>
              <a:rPr lang="en-US" sz="1200">
                <a:latin typeface="Arial"/>
              </a:rPr>
              <a:t>
</a:t>
            </a:r>
            <a:r>
              <a:rPr lang="en-US" sz="1200" b="true">
                <a:latin typeface="Arial"/>
              </a:rPr>
              <a:t>Publication Details</a:t>
            </a:r>
            <a:r>
              <a:rPr lang="en-US" sz="1200" b="false">
                <a:latin typeface="Arial"/>
              </a:rPr>
              <a:t> </a:t>
            </a:r>
            <a:r>
              <a:rPr lang="en-US" sz="1200" b="false">
                <a:latin typeface="Arial"/>
              </a:rPr>
              <a:t>Florence: Nicolaus Laurentii Alamanus</a:t>
            </a:r>
            <a:r>
              <a:rPr lang="en-US" sz="1200">
                <a:latin typeface="Arial"/>
              </a:rPr>
              <a:t>
</a:t>
            </a:r>
            <a:r>
              <a:rPr lang="en-US" sz="1200" b="true">
                <a:latin typeface="Arial"/>
              </a:rPr>
              <a:t>Page/Sheet</a:t>
            </a:r>
            <a:r>
              <a:rPr lang="en-US" sz="1200" b="false">
                <a:latin typeface="Arial"/>
              </a:rPr>
              <a:t> </a:t>
            </a:r>
            <a:r>
              <a:rPr lang="en-US" sz="1200" b="false">
                <a:latin typeface="Arial"/>
              </a:rPr>
              <a:t>274r</a:t>
            </a:r>
            <a:r>
              <a:rPr lang="en-US" sz="1200">
                <a:latin typeface="Arial"/>
              </a:rPr>
              <a:t>
</a:t>
            </a:r>
            <a:r>
              <a:rPr lang="en-US" sz="1200" b="true">
                <a:latin typeface="Arial"/>
              </a:rPr>
              <a:t>Image Sequence Number</a:t>
            </a:r>
            <a:r>
              <a:rPr lang="en-US" sz="1200" b="false">
                <a:latin typeface="Arial"/>
              </a:rPr>
              <a:t> </a:t>
            </a:r>
            <a:r>
              <a:rPr lang="en-US" sz="1200" b="false">
                <a:latin typeface="Arial"/>
              </a:rPr>
              <a:t>274r</a:t>
            </a:r>
            <a:r>
              <a:rPr lang="en-US" sz="1200">
                <a:latin typeface="Arial"/>
              </a:rPr>
              <a:t>
</a:t>
            </a:r>
            <a:r>
              <a:rPr lang="en-US" sz="1200" b="true">
                <a:latin typeface="Arial"/>
              </a:rPr>
              <a:t>Description</a:t>
            </a:r>
            <a:r>
              <a:rPr lang="en-US" sz="1200" b="false">
                <a:latin typeface="Arial"/>
              </a:rPr>
              <a:t> </a:t>
            </a:r>
            <a:r>
              <a:rPr lang="en-US" sz="1200" b="false">
                <a:latin typeface="Arial"/>
              </a:rPr>
              <a:t>Dante Alighieri 'La Commedia' (Commentator: Christophorus Landinus). Contains: Marsilius Ficinus: Ad Dantem gratulatio [Latin &amp; Italian]. ISTC No.: id00029000. Folio. 20 copper engravings are known, from designs by Botticelli, to accompany the first 19 Cantos of the Inferno. Contains Par. 1.1 - Par. 1.12. Commentator by Cristoforo Landino on Par. 1. The text of the poem is found on the left hand side of the page, surrounded by the Commentator. The canto number is found in the top margin of the page. Illuminiated initial 'U'. Initial in red ink.</a:t>
            </a:r>
            <a:r>
              <a:rPr lang="en-US" sz="1200">
                <a:latin typeface="Arial"/>
              </a:rPr>
              <a:t>
</a:t>
            </a:r>
            <a:r>
              <a:rPr lang="en-US" sz="1200" b="true">
                <a:latin typeface="Arial"/>
              </a:rPr>
              <a:t>Language</a:t>
            </a:r>
            <a:r>
              <a:rPr lang="en-US" sz="1200" b="false">
                <a:latin typeface="Arial"/>
              </a:rPr>
              <a:t> </a:t>
            </a:r>
            <a:r>
              <a:rPr lang="en-US" sz="1200" b="false">
                <a:latin typeface="Arial"/>
              </a:rPr>
              <a:t>ita</a:t>
            </a:r>
            <a:r>
              <a:rPr lang="en-US" sz="1200">
                <a:latin typeface="Arial"/>
              </a:rPr>
              <a:t>
</a:t>
            </a:r>
            <a:r>
              <a:rPr lang="en-US" sz="1200" b="true">
                <a:latin typeface="Arial"/>
              </a:rPr>
              <a:t>Subject</a:t>
            </a:r>
            <a:r>
              <a:rPr lang="en-US" sz="1200" b="false">
                <a:latin typeface="Arial"/>
              </a:rPr>
              <a:t> </a:t>
            </a:r>
            <a:r>
              <a:rPr lang="en-US" sz="1200" b="false">
                <a:latin typeface="Arial"/>
              </a:rPr>
              <a:t>Divina commedia (Dante Alighieri)</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Epic poetry, Italian--Early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Italian literature--15th century</a:t>
            </a:r>
            <a:r>
              <a:rPr lang="en-US" sz="1200">
                <a:latin typeface="Arial"/>
              </a:rPr>
              <a:t>
</a:t>
            </a:r>
            <a:r>
              <a:rPr lang="en-US" sz="1200" b="true">
                <a:latin typeface="Arial"/>
              </a:rPr>
              <a:t>Subject</a:t>
            </a:r>
            <a:r>
              <a:rPr lang="en-US" sz="1200" b="false">
                <a:latin typeface="Arial"/>
              </a:rPr>
              <a:t> </a:t>
            </a:r>
            <a:r>
              <a:rPr lang="en-US" sz="1200" b="false">
                <a:latin typeface="Arial"/>
              </a:rPr>
              <a:t>Hell in literature</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Subject</a:t>
            </a:r>
            <a:r>
              <a:rPr lang="en-US" sz="1200" b="false">
                <a:latin typeface="Arial"/>
              </a:rPr>
              <a:t> </a:t>
            </a:r>
            <a:r>
              <a:rPr lang="en-US" sz="1200" b="false">
                <a:latin typeface="Arial"/>
              </a:rPr>
              <a:t>Paradise in literature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Incunabula</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434 mm</a:t>
            </a:r>
            <a:r>
              <a:rPr lang="en-US" sz="1200">
                <a:latin typeface="Arial"/>
              </a:rPr>
              <a:t>
</a:t>
            </a:r>
            <a:r>
              <a:rPr lang="en-US" sz="1200" b="true">
                <a:latin typeface="Arial"/>
              </a:rPr>
              <a:t>Item Width</a:t>
            </a:r>
            <a:r>
              <a:rPr lang="en-US" sz="1200" b="false">
                <a:latin typeface="Arial"/>
              </a:rPr>
              <a:t> </a:t>
            </a:r>
            <a:r>
              <a:rPr lang="en-US" sz="1200" b="false">
                <a:latin typeface="Arial"/>
              </a:rPr>
              <a:t>300 mm</a:t>
            </a:r>
            <a:r>
              <a:rPr lang="en-US" sz="1200">
                <a:latin typeface="Arial"/>
              </a:rPr>
              <a:t>
</a:t>
            </a:r>
            <a:r>
              <a:rPr lang="en-US" sz="1200" b="true">
                <a:latin typeface="Arial"/>
              </a:rPr>
              <a:t>Provenance</a:t>
            </a:r>
            <a:r>
              <a:rPr lang="en-US" sz="1200" b="false">
                <a:latin typeface="Arial"/>
              </a:rPr>
              <a:t> </a:t>
            </a:r>
            <a:r>
              <a:rPr lang="en-US" sz="1200" b="false">
                <a:latin typeface="Arial"/>
              </a:rPr>
              <a:t>George John Spencer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207000" y="0"/>
            <a:ext cx="5829300" cy="9144000"/>
          </a:xfrm>
          <a:prstGeom prst="rect">
            <a:avLst/>
          </a:prstGeom>
        </p:spPr>
      </p:pic>
      <p:sp>
        <p:nvSpPr>
          <p:cNvPr name="TextBox 3" id="3"/>
          <p:cNvSpPr txBox="true"/>
          <p:nvPr/>
        </p:nvSpPr>
        <p:spPr>
          <a:xfrm>
            <a:off x="0" y="9144000"/>
            <a:ext cx="16256000" cy="7404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JRL1002132dc</a:t>
            </a:r>
            <a:r>
              <a:rPr lang="en-US" sz="1200">
                <a:latin typeface="Arial"/>
              </a:rPr>
              <a:t>
</a:t>
            </a:r>
            <a:r>
              <a:rPr lang="en-US" sz="1200" b="true">
                <a:latin typeface="Arial"/>
              </a:rPr>
              <a:t>Reference Number</a:t>
            </a:r>
            <a:r>
              <a:rPr lang="en-US" sz="1200" b="false">
                <a:latin typeface="Arial"/>
              </a:rPr>
              <a:t> </a:t>
            </a:r>
            <a:r>
              <a:rPr lang="en-US" sz="1200" b="false">
                <a:latin typeface="Arial"/>
              </a:rPr>
              <a:t>Incunable 17280</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ALMA_DS21210868000001631&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Prologo sopra el purgatorio</a:t>
            </a:r>
            <a:r>
              <a:rPr lang="en-US" sz="1200">
                <a:latin typeface="Arial"/>
              </a:rPr>
              <a:t>
</a:t>
            </a:r>
            <a:r>
              <a:rPr lang="en-US" sz="1200" b="true">
                <a:latin typeface="Arial"/>
              </a:rPr>
              <a:t>Parent Work Title</a:t>
            </a:r>
            <a:r>
              <a:rPr lang="en-US" sz="1200" b="false">
                <a:latin typeface="Arial"/>
              </a:rPr>
              <a:t> </a:t>
            </a:r>
            <a:r>
              <a:rPr lang="en-US" sz="1200" b="false">
                <a:latin typeface="Arial"/>
              </a:rPr>
              <a:t>Comento di Christophoro Landino fiorentino sopra la comedia di Danthe Alighieri poeta fiorentino..</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La commedia</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Divina commedia</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Divine Comedy</a:t>
            </a:r>
            <a:r>
              <a:rPr lang="en-US" sz="1200">
                <a:latin typeface="Arial"/>
              </a:rPr>
              <a:t>
</a:t>
            </a:r>
            <a:r>
              <a:rPr lang="en-US" sz="1200" b="true">
                <a:latin typeface="Arial"/>
              </a:rPr>
              <a:t>Creator</a:t>
            </a:r>
            <a:r>
              <a:rPr lang="en-US" sz="1200" b="false">
                <a:latin typeface="Arial"/>
              </a:rPr>
              <a:t> </a:t>
            </a:r>
            <a:r>
              <a:rPr lang="en-US" sz="1200" b="false">
                <a:latin typeface="Arial"/>
              </a:rPr>
              <a:t>Dante Alighieri, 1265-1321</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Landino, Cristoforo, 1424-1504</a:t>
            </a:r>
            <a:r>
              <a:rPr lang="en-US" sz="1200">
                <a:latin typeface="Arial"/>
              </a:rPr>
              <a:t>
</a:t>
            </a:r>
            <a:r>
              <a:rPr lang="en-US" sz="1200" b="true">
                <a:latin typeface="Arial"/>
              </a:rPr>
              <a:t>Creator Role</a:t>
            </a:r>
            <a:r>
              <a:rPr lang="en-US" sz="1200" b="false">
                <a:latin typeface="Arial"/>
              </a:rPr>
              <a:t> </a:t>
            </a:r>
            <a:r>
              <a:rPr lang="en-US" sz="1200" b="false">
                <a:latin typeface="Arial"/>
              </a:rPr>
              <a:t>Commentator</a:t>
            </a:r>
            <a:r>
              <a:rPr lang="en-US" sz="1200">
                <a:latin typeface="Arial"/>
              </a:rPr>
              <a:t>
</a:t>
            </a:r>
            <a:r>
              <a:rPr lang="en-US" sz="1200" b="true">
                <a:latin typeface="Arial"/>
              </a:rPr>
              <a:t>Creator</a:t>
            </a:r>
            <a:r>
              <a:rPr lang="en-US" sz="1200" b="false">
                <a:latin typeface="Arial"/>
              </a:rPr>
              <a:t> </a:t>
            </a:r>
            <a:r>
              <a:rPr lang="en-US" sz="1200" b="false">
                <a:latin typeface="Arial"/>
              </a:rPr>
              <a:t>Laurentii, Nicolaus active 1475-1486</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Display Creator</a:t>
            </a:r>
            <a:r>
              <a:rPr lang="en-US" sz="1200" b="false">
                <a:latin typeface="Arial"/>
              </a:rPr>
              <a:t> </a:t>
            </a:r>
            <a:r>
              <a:rPr lang="en-US" sz="1200" b="false">
                <a:latin typeface="Arial"/>
              </a:rPr>
              <a:t>Dante Alighieri, 1265-1321</a:t>
            </a:r>
            <a:r>
              <a:rPr lang="en-US" sz="1200">
                <a:latin typeface="Arial"/>
              </a:rPr>
              <a:t>
</a:t>
            </a:r>
            <a:r>
              <a:rPr lang="en-US" sz="1200" b="true">
                <a:latin typeface="Arial"/>
              </a:rPr>
              <a:t>Date Created</a:t>
            </a:r>
            <a:r>
              <a:rPr lang="en-US" sz="1200" b="false">
                <a:latin typeface="Arial"/>
              </a:rPr>
              <a:t> </a:t>
            </a:r>
            <a:r>
              <a:rPr lang="en-US" sz="1200" b="false">
                <a:latin typeface="Arial"/>
              </a:rPr>
              <a:t>1481-08-30</a:t>
            </a:r>
            <a:r>
              <a:rPr lang="en-US" sz="1200">
                <a:latin typeface="Arial"/>
              </a:rPr>
              <a:t>
</a:t>
            </a:r>
            <a:r>
              <a:rPr lang="en-US" sz="1200" b="true">
                <a:latin typeface="Arial"/>
              </a:rPr>
              <a:t>Publication Details</a:t>
            </a:r>
            <a:r>
              <a:rPr lang="en-US" sz="1200" b="false">
                <a:latin typeface="Arial"/>
              </a:rPr>
              <a:t> </a:t>
            </a:r>
            <a:r>
              <a:rPr lang="en-US" sz="1200" b="false">
                <a:latin typeface="Arial"/>
              </a:rPr>
              <a:t>Florence: Nicolaus Laurentii Alamanus</a:t>
            </a:r>
            <a:r>
              <a:rPr lang="en-US" sz="1200">
                <a:latin typeface="Arial"/>
              </a:rPr>
              <a:t>
</a:t>
            </a:r>
            <a:r>
              <a:rPr lang="en-US" sz="1200" b="true">
                <a:latin typeface="Arial"/>
              </a:rPr>
              <a:t>Page/Sheet</a:t>
            </a:r>
            <a:r>
              <a:rPr lang="en-US" sz="1200" b="false">
                <a:latin typeface="Arial"/>
              </a:rPr>
              <a:t> </a:t>
            </a:r>
            <a:r>
              <a:rPr lang="en-US" sz="1200" b="false">
                <a:latin typeface="Arial"/>
              </a:rPr>
              <a:t>166r</a:t>
            </a:r>
            <a:r>
              <a:rPr lang="en-US" sz="1200">
                <a:latin typeface="Arial"/>
              </a:rPr>
              <a:t>
</a:t>
            </a:r>
            <a:r>
              <a:rPr lang="en-US" sz="1200" b="true">
                <a:latin typeface="Arial"/>
              </a:rPr>
              <a:t>Image Sequence Number</a:t>
            </a:r>
            <a:r>
              <a:rPr lang="en-US" sz="1200" b="false">
                <a:latin typeface="Arial"/>
              </a:rPr>
              <a:t> </a:t>
            </a:r>
            <a:r>
              <a:rPr lang="en-US" sz="1200" b="false">
                <a:latin typeface="Arial"/>
              </a:rPr>
              <a:t>166r</a:t>
            </a:r>
            <a:r>
              <a:rPr lang="en-US" sz="1200">
                <a:latin typeface="Arial"/>
              </a:rPr>
              <a:t>
</a:t>
            </a:r>
            <a:r>
              <a:rPr lang="en-US" sz="1200" b="true">
                <a:latin typeface="Arial"/>
              </a:rPr>
              <a:t>Description</a:t>
            </a:r>
            <a:r>
              <a:rPr lang="en-US" sz="1200" b="false">
                <a:latin typeface="Arial"/>
              </a:rPr>
              <a:t> </a:t>
            </a:r>
            <a:r>
              <a:rPr lang="en-US" sz="1200" b="false">
                <a:latin typeface="Arial"/>
              </a:rPr>
              <a:t>Dante Alighieri 'La Commedia' (Commentator: Christophorus Landinus). Contains: Marsilius Ficinus: Ad Dantem gratulatio [Latin &amp; Italian]. ISTC No.: id00029000. Folio. 20 copper engravings are known, from designs by Botticelli, to accompany the first 19 Cantos of the Inferno. Prologue to Purgatory by Cristoforo Landino. Illuminated initial 'D'.</a:t>
            </a:r>
            <a:r>
              <a:rPr lang="en-US" sz="1200">
                <a:latin typeface="Arial"/>
              </a:rPr>
              <a:t>
</a:t>
            </a:r>
            <a:r>
              <a:rPr lang="en-US" sz="1200" b="true">
                <a:latin typeface="Arial"/>
              </a:rPr>
              <a:t>Language</a:t>
            </a:r>
            <a:r>
              <a:rPr lang="en-US" sz="1200" b="false">
                <a:latin typeface="Arial"/>
              </a:rPr>
              <a:t> </a:t>
            </a:r>
            <a:r>
              <a:rPr lang="en-US" sz="1200" b="false">
                <a:latin typeface="Arial"/>
              </a:rPr>
              <a:t>ita</a:t>
            </a:r>
            <a:r>
              <a:rPr lang="en-US" sz="1200">
                <a:latin typeface="Arial"/>
              </a:rPr>
              <a:t>
</a:t>
            </a:r>
            <a:r>
              <a:rPr lang="en-US" sz="1200" b="true">
                <a:latin typeface="Arial"/>
              </a:rPr>
              <a:t>Subject</a:t>
            </a:r>
            <a:r>
              <a:rPr lang="en-US" sz="1200" b="false">
                <a:latin typeface="Arial"/>
              </a:rPr>
              <a:t> </a:t>
            </a:r>
            <a:r>
              <a:rPr lang="en-US" sz="1200" b="false">
                <a:latin typeface="Arial"/>
              </a:rPr>
              <a:t>Divina commedia (Dante Alighieri)</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Epic poetry, Italian--Early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Italian literature--15th century</a:t>
            </a:r>
            <a:r>
              <a:rPr lang="en-US" sz="1200">
                <a:latin typeface="Arial"/>
              </a:rPr>
              <a:t>
</a:t>
            </a:r>
            <a:r>
              <a:rPr lang="en-US" sz="1200" b="true">
                <a:latin typeface="Arial"/>
              </a:rPr>
              <a:t>Subject</a:t>
            </a:r>
            <a:r>
              <a:rPr lang="en-US" sz="1200" b="false">
                <a:latin typeface="Arial"/>
              </a:rPr>
              <a:t> </a:t>
            </a:r>
            <a:r>
              <a:rPr lang="en-US" sz="1200" b="false">
                <a:latin typeface="Arial"/>
              </a:rPr>
              <a:t>Hell in literature</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Subject</a:t>
            </a:r>
            <a:r>
              <a:rPr lang="en-US" sz="1200" b="false">
                <a:latin typeface="Arial"/>
              </a:rPr>
              <a:t> </a:t>
            </a:r>
            <a:r>
              <a:rPr lang="en-US" sz="1200" b="false">
                <a:latin typeface="Arial"/>
              </a:rPr>
              <a:t>Paradise in literature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Incunabula</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434 mm</a:t>
            </a:r>
            <a:r>
              <a:rPr lang="en-US" sz="1200">
                <a:latin typeface="Arial"/>
              </a:rPr>
              <a:t>
</a:t>
            </a:r>
            <a:r>
              <a:rPr lang="en-US" sz="1200" b="true">
                <a:latin typeface="Arial"/>
              </a:rPr>
              <a:t>Item Width</a:t>
            </a:r>
            <a:r>
              <a:rPr lang="en-US" sz="1200" b="false">
                <a:latin typeface="Arial"/>
              </a:rPr>
              <a:t> </a:t>
            </a:r>
            <a:r>
              <a:rPr lang="en-US" sz="1200" b="false">
                <a:latin typeface="Arial"/>
              </a:rPr>
              <a:t>300 mm</a:t>
            </a:r>
            <a:r>
              <a:rPr lang="en-US" sz="1200">
                <a:latin typeface="Arial"/>
              </a:rPr>
              <a:t>
</a:t>
            </a:r>
            <a:r>
              <a:rPr lang="en-US" sz="1200" b="true">
                <a:latin typeface="Arial"/>
              </a:rPr>
              <a:t>Provenance</a:t>
            </a:r>
            <a:r>
              <a:rPr lang="en-US" sz="1200" b="false">
                <a:latin typeface="Arial"/>
              </a:rPr>
              <a:t> </a:t>
            </a:r>
            <a:r>
              <a:rPr lang="en-US" sz="1200" b="false">
                <a:latin typeface="Arial"/>
              </a:rPr>
              <a:t>George John Spencer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207000" y="0"/>
            <a:ext cx="5829300" cy="9144000"/>
          </a:xfrm>
          <a:prstGeom prst="rect">
            <a:avLst/>
          </a:prstGeom>
        </p:spPr>
      </p:pic>
      <p:sp>
        <p:nvSpPr>
          <p:cNvPr name="TextBox 3" id="3"/>
          <p:cNvSpPr txBox="true"/>
          <p:nvPr/>
        </p:nvSpPr>
        <p:spPr>
          <a:xfrm>
            <a:off x="0" y="9144000"/>
            <a:ext cx="16256000" cy="8458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JRL1002002dc</a:t>
            </a:r>
            <a:r>
              <a:rPr lang="en-US" sz="1200">
                <a:latin typeface="Arial"/>
              </a:rPr>
              <a:t>
</a:t>
            </a:r>
            <a:r>
              <a:rPr lang="en-US" sz="1200" b="true">
                <a:latin typeface="Arial"/>
              </a:rPr>
              <a:t>Reference Number</a:t>
            </a:r>
            <a:r>
              <a:rPr lang="en-US" sz="1200" b="false">
                <a:latin typeface="Arial"/>
              </a:rPr>
              <a:t> </a:t>
            </a:r>
            <a:r>
              <a:rPr lang="en-US" sz="1200" b="false">
                <a:latin typeface="Arial"/>
              </a:rPr>
              <a:t>Incunable 17280</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ALMA_DS21210868000001631&context=L&vid=MU_NUI&search_scope=BLENDED&tab=local&lang=en_US">UoM online catalogue</a>]]></a:t>
            </a:r>
            <a:r>
              <a:rPr lang="en-US" sz="1200">
                <a:latin typeface="Arial"/>
              </a:rPr>
              <a:t>
</a:t>
            </a:r>
            <a:r>
              <a:rPr lang="en-US" sz="1200" b="true">
                <a:latin typeface="Arial"/>
              </a:rPr>
              <a:t>Image Title</a:t>
            </a:r>
            <a:r>
              <a:rPr lang="en-US" sz="1200" b="false">
                <a:latin typeface="Arial"/>
              </a:rPr>
              <a:t> </a:t>
            </a:r>
            <a:r>
              <a:rPr lang="en-US" sz="1200" b="false">
                <a:latin typeface="Arial"/>
              </a:rPr>
              <a:t>1.17.1-1.17.15; Comm. Inf. 16-17</a:t>
            </a:r>
            <a:r>
              <a:rPr lang="en-US" sz="1200">
                <a:latin typeface="Arial"/>
              </a:rPr>
              <a:t>
</a:t>
            </a:r>
            <a:r>
              <a:rPr lang="en-US" sz="1200" b="true">
                <a:latin typeface="Arial"/>
              </a:rPr>
              <a:t>Parent Work Title</a:t>
            </a:r>
            <a:r>
              <a:rPr lang="en-US" sz="1200" b="false">
                <a:latin typeface="Arial"/>
              </a:rPr>
              <a:t> </a:t>
            </a:r>
            <a:r>
              <a:rPr lang="en-US" sz="1200" b="false">
                <a:latin typeface="Arial"/>
              </a:rPr>
              <a:t>Comento di Christophoro Landino fiorentino sopra la comedia di Danthe Alighieri poeta fiorentino..</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La commedia</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Divina commedia</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Divine Comedy</a:t>
            </a:r>
            <a:r>
              <a:rPr lang="en-US" sz="1200">
                <a:latin typeface="Arial"/>
              </a:rPr>
              <a:t>
</a:t>
            </a:r>
            <a:r>
              <a:rPr lang="en-US" sz="1200" b="true">
                <a:latin typeface="Arial"/>
              </a:rPr>
              <a:t>Creator</a:t>
            </a:r>
            <a:r>
              <a:rPr lang="en-US" sz="1200" b="false">
                <a:latin typeface="Arial"/>
              </a:rPr>
              <a:t> </a:t>
            </a:r>
            <a:r>
              <a:rPr lang="en-US" sz="1200" b="false">
                <a:latin typeface="Arial"/>
              </a:rPr>
              <a:t>Dante Alighieri, 1265-1321</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Landino, Cristoforo, 1424-1504</a:t>
            </a:r>
            <a:r>
              <a:rPr lang="en-US" sz="1200">
                <a:latin typeface="Arial"/>
              </a:rPr>
              <a:t>
</a:t>
            </a:r>
            <a:r>
              <a:rPr lang="en-US" sz="1200" b="true">
                <a:latin typeface="Arial"/>
              </a:rPr>
              <a:t>Creator Role</a:t>
            </a:r>
            <a:r>
              <a:rPr lang="en-US" sz="1200" b="false">
                <a:latin typeface="Arial"/>
              </a:rPr>
              <a:t> </a:t>
            </a:r>
            <a:r>
              <a:rPr lang="en-US" sz="1200" b="false">
                <a:latin typeface="Arial"/>
              </a:rPr>
              <a:t>Commentator</a:t>
            </a:r>
            <a:r>
              <a:rPr lang="en-US" sz="1200">
                <a:latin typeface="Arial"/>
              </a:rPr>
              <a:t>
</a:t>
            </a:r>
            <a:r>
              <a:rPr lang="en-US" sz="1200" b="true">
                <a:latin typeface="Arial"/>
              </a:rPr>
              <a:t>Creator</a:t>
            </a:r>
            <a:r>
              <a:rPr lang="en-US" sz="1200" b="false">
                <a:latin typeface="Arial"/>
              </a:rPr>
              <a:t> </a:t>
            </a:r>
            <a:r>
              <a:rPr lang="en-US" sz="1200" b="false">
                <a:latin typeface="Arial"/>
              </a:rPr>
              <a:t>Botticelli, Sandro, 1444 or 5-1510</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Creator</a:t>
            </a:r>
            <a:r>
              <a:rPr lang="en-US" sz="1200" b="false">
                <a:latin typeface="Arial"/>
              </a:rPr>
              <a:t> </a:t>
            </a:r>
            <a:r>
              <a:rPr lang="en-US" sz="1200" b="false">
                <a:latin typeface="Arial"/>
              </a:rPr>
              <a:t>Baldini, Baccio</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Creator</a:t>
            </a:r>
            <a:r>
              <a:rPr lang="en-US" sz="1200" b="false">
                <a:latin typeface="Arial"/>
              </a:rPr>
              <a:t> </a:t>
            </a:r>
            <a:r>
              <a:rPr lang="en-US" sz="1200" b="false">
                <a:latin typeface="Arial"/>
              </a:rPr>
              <a:t>Laurentii, Nicolaus active 1475-1486</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Display Creator</a:t>
            </a:r>
            <a:r>
              <a:rPr lang="en-US" sz="1200" b="false">
                <a:latin typeface="Arial"/>
              </a:rPr>
              <a:t> </a:t>
            </a:r>
            <a:r>
              <a:rPr lang="en-US" sz="1200" b="false">
                <a:latin typeface="Arial"/>
              </a:rPr>
              <a:t>Dante Alighieri, 1265-1321</a:t>
            </a:r>
            <a:r>
              <a:rPr lang="en-US" sz="1200">
                <a:latin typeface="Arial"/>
              </a:rPr>
              <a:t>
</a:t>
            </a:r>
            <a:r>
              <a:rPr lang="en-US" sz="1200" b="true">
                <a:latin typeface="Arial"/>
              </a:rPr>
              <a:t>Date Created</a:t>
            </a:r>
            <a:r>
              <a:rPr lang="en-US" sz="1200" b="false">
                <a:latin typeface="Arial"/>
              </a:rPr>
              <a:t> </a:t>
            </a:r>
            <a:r>
              <a:rPr lang="en-US" sz="1200" b="false">
                <a:latin typeface="Arial"/>
              </a:rPr>
              <a:t>1481-08-30</a:t>
            </a:r>
            <a:r>
              <a:rPr lang="en-US" sz="1200">
                <a:latin typeface="Arial"/>
              </a:rPr>
              <a:t>
</a:t>
            </a:r>
            <a:r>
              <a:rPr lang="en-US" sz="1200" b="true">
                <a:latin typeface="Arial"/>
              </a:rPr>
              <a:t>Publication Details</a:t>
            </a:r>
            <a:r>
              <a:rPr lang="en-US" sz="1200" b="false">
                <a:latin typeface="Arial"/>
              </a:rPr>
              <a:t> </a:t>
            </a:r>
            <a:r>
              <a:rPr lang="en-US" sz="1200" b="false">
                <a:latin typeface="Arial"/>
              </a:rPr>
              <a:t>Florence: Nicolaus Laurentii Alamanus</a:t>
            </a:r>
            <a:r>
              <a:rPr lang="en-US" sz="1200">
                <a:latin typeface="Arial"/>
              </a:rPr>
              <a:t>
</a:t>
            </a:r>
            <a:r>
              <a:rPr lang="en-US" sz="1200" b="true">
                <a:latin typeface="Arial"/>
              </a:rPr>
              <a:t>Page/Sheet</a:t>
            </a:r>
            <a:r>
              <a:rPr lang="en-US" sz="1200" b="false">
                <a:latin typeface="Arial"/>
              </a:rPr>
              <a:t> </a:t>
            </a:r>
            <a:r>
              <a:rPr lang="en-US" sz="1200" b="false">
                <a:latin typeface="Arial"/>
              </a:rPr>
              <a:t>101r</a:t>
            </a:r>
            <a:r>
              <a:rPr lang="en-US" sz="1200">
                <a:latin typeface="Arial"/>
              </a:rPr>
              <a:t>
</a:t>
            </a:r>
            <a:r>
              <a:rPr lang="en-US" sz="1200" b="true">
                <a:latin typeface="Arial"/>
              </a:rPr>
              <a:t>Image Sequence Number</a:t>
            </a:r>
            <a:r>
              <a:rPr lang="en-US" sz="1200" b="false">
                <a:latin typeface="Arial"/>
              </a:rPr>
              <a:t> </a:t>
            </a:r>
            <a:r>
              <a:rPr lang="en-US" sz="1200" b="false">
                <a:latin typeface="Arial"/>
              </a:rPr>
              <a:t>101r</a:t>
            </a:r>
            <a:r>
              <a:rPr lang="en-US" sz="1200">
                <a:latin typeface="Arial"/>
              </a:rPr>
              <a:t>
</a:t>
            </a:r>
            <a:r>
              <a:rPr lang="en-US" sz="1200" b="true">
                <a:latin typeface="Arial"/>
              </a:rPr>
              <a:t>Description</a:t>
            </a:r>
            <a:r>
              <a:rPr lang="en-US" sz="1200" b="false">
                <a:latin typeface="Arial"/>
              </a:rPr>
              <a:t> </a:t>
            </a:r>
            <a:r>
              <a:rPr lang="en-US" sz="1200" b="false">
                <a:latin typeface="Arial"/>
              </a:rPr>
              <a:t>Dante Alighieri 'La Commedia' (Commentator: Christophorus Landinus). Contains: Marsilius Ficinus: Ad Dantem gratulatio [Latin &amp; Italian]. ISTC No.: id00029000. Folio. 20 copper engravings are known, from designs by Botticelli, to accompany the first 19 Cantos of the Inferno. The top half of the page contains Commentator by Cristoforo Landino on Inf. 16. The bottom half of the page contains Inf. 17.1 - Inf. 17.15. Commentator by Cristoforo Landino on Inf. 17. The text of the poem is found on the left hand column of the page. The canto number is found in the top margin of the page. Copper engraving inserted between end of Inf. 16 and beginning of Inf. 17. Initials in blue and red ink.</a:t>
            </a:r>
            <a:r>
              <a:rPr lang="en-US" sz="1200">
                <a:latin typeface="Arial"/>
              </a:rPr>
              <a:t>
</a:t>
            </a:r>
            <a:r>
              <a:rPr lang="en-US" sz="1200" b="true">
                <a:latin typeface="Arial"/>
              </a:rPr>
              <a:t>Language</a:t>
            </a:r>
            <a:r>
              <a:rPr lang="en-US" sz="1200" b="false">
                <a:latin typeface="Arial"/>
              </a:rPr>
              <a:t> </a:t>
            </a:r>
            <a:r>
              <a:rPr lang="en-US" sz="1200" b="false">
                <a:latin typeface="Arial"/>
              </a:rPr>
              <a:t>ita</a:t>
            </a:r>
            <a:r>
              <a:rPr lang="en-US" sz="1200">
                <a:latin typeface="Arial"/>
              </a:rPr>
              <a:t>
</a:t>
            </a:r>
            <a:r>
              <a:rPr lang="en-US" sz="1200" b="true">
                <a:latin typeface="Arial"/>
              </a:rPr>
              <a:t>Subject</a:t>
            </a:r>
            <a:r>
              <a:rPr lang="en-US" sz="1200" b="false">
                <a:latin typeface="Arial"/>
              </a:rPr>
              <a:t> </a:t>
            </a:r>
            <a:r>
              <a:rPr lang="en-US" sz="1200" b="false">
                <a:latin typeface="Arial"/>
              </a:rPr>
              <a:t>Divina commedia (Dante Alighieri)</a:t>
            </a:r>
            <a:r>
              <a:rPr lang="en-US" sz="1200">
                <a:latin typeface="Arial"/>
              </a:rPr>
              <a:t>
</a:t>
            </a:r>
            <a:r>
              <a:rPr lang="en-US" sz="1200" b="true">
                <a:latin typeface="Arial"/>
              </a:rPr>
              <a:t>Subject</a:t>
            </a:r>
            <a:r>
              <a:rPr lang="en-US" sz="1200" b="false">
                <a:latin typeface="Arial"/>
              </a:rPr>
              <a:t> </a:t>
            </a:r>
            <a:r>
              <a:rPr lang="en-US" sz="1200" b="false">
                <a:latin typeface="Arial"/>
              </a:rPr>
              <a:t>Literature, Medieval</a:t>
            </a:r>
            <a:r>
              <a:rPr lang="en-US" sz="1200">
                <a:latin typeface="Arial"/>
              </a:rPr>
              <a:t>
</a:t>
            </a:r>
            <a:r>
              <a:rPr lang="en-US" sz="1200" b="true">
                <a:latin typeface="Arial"/>
              </a:rPr>
              <a:t>Subject</a:t>
            </a:r>
            <a:r>
              <a:rPr lang="en-US" sz="1200" b="false">
                <a:latin typeface="Arial"/>
              </a:rPr>
              <a:t> </a:t>
            </a:r>
            <a:r>
              <a:rPr lang="en-US" sz="1200" b="false">
                <a:latin typeface="Arial"/>
              </a:rPr>
              <a:t>Epic poetry, Italian--Early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Italian literature--15th century</a:t>
            </a:r>
            <a:r>
              <a:rPr lang="en-US" sz="1200">
                <a:latin typeface="Arial"/>
              </a:rPr>
              <a:t>
</a:t>
            </a:r>
            <a:r>
              <a:rPr lang="en-US" sz="1200" b="true">
                <a:latin typeface="Arial"/>
              </a:rPr>
              <a:t>Subject</a:t>
            </a:r>
            <a:r>
              <a:rPr lang="en-US" sz="1200" b="false">
                <a:latin typeface="Arial"/>
              </a:rPr>
              <a:t> </a:t>
            </a:r>
            <a:r>
              <a:rPr lang="en-US" sz="1200" b="false">
                <a:latin typeface="Arial"/>
              </a:rPr>
              <a:t>Hell in literature</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Subject</a:t>
            </a:r>
            <a:r>
              <a:rPr lang="en-US" sz="1200" b="false">
                <a:latin typeface="Arial"/>
              </a:rPr>
              <a:t> </a:t>
            </a:r>
            <a:r>
              <a:rPr lang="en-US" sz="1200" b="false">
                <a:latin typeface="Arial"/>
              </a:rPr>
              <a:t>Paradise in literature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Incunabula</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Item Height</a:t>
            </a:r>
            <a:r>
              <a:rPr lang="en-US" sz="1200" b="false">
                <a:latin typeface="Arial"/>
              </a:rPr>
              <a:t> </a:t>
            </a:r>
            <a:r>
              <a:rPr lang="en-US" sz="1200" b="false">
                <a:latin typeface="Arial"/>
              </a:rPr>
              <a:t>434 mm</a:t>
            </a:r>
            <a:r>
              <a:rPr lang="en-US" sz="1200">
                <a:latin typeface="Arial"/>
              </a:rPr>
              <a:t>
</a:t>
            </a:r>
            <a:r>
              <a:rPr lang="en-US" sz="1200" b="true">
                <a:latin typeface="Arial"/>
              </a:rPr>
              <a:t>Item Width</a:t>
            </a:r>
            <a:r>
              <a:rPr lang="en-US" sz="1200" b="false">
                <a:latin typeface="Arial"/>
              </a:rPr>
              <a:t> </a:t>
            </a:r>
            <a:r>
              <a:rPr lang="en-US" sz="1200" b="false">
                <a:latin typeface="Arial"/>
              </a:rPr>
              <a:t>300 mm</a:t>
            </a:r>
            <a:r>
              <a:rPr lang="en-US" sz="1200">
                <a:latin typeface="Arial"/>
              </a:rPr>
              <a:t>
</a:t>
            </a:r>
            <a:r>
              <a:rPr lang="en-US" sz="1200" b="true">
                <a:latin typeface="Arial"/>
              </a:rPr>
              <a:t>Provenance</a:t>
            </a:r>
            <a:r>
              <a:rPr lang="en-US" sz="1200" b="false">
                <a:latin typeface="Arial"/>
              </a:rPr>
              <a:t> </a:t>
            </a:r>
            <a:r>
              <a:rPr lang="en-US" sz="1200" b="false">
                <a:latin typeface="Arial"/>
              </a:rPr>
              <a:t>George John Spencer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