
<file path=[Content_Types].xml><?xml version="1.0" encoding="utf-8"?>
<Types xmlns="http://schemas.openxmlformats.org/package/2006/content-types">
  <Default ContentType="image/jpeg" Extension="jpe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6"/>
    <p:sldId id="257" r:id="rId7"/>
  </p:sldIdLst>
  <p:sldSz cx="16256000" cy="9144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jpe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330700" y="0"/>
            <a:ext cx="7581900" cy="9144000"/>
          </a:xfrm>
          <a:prstGeom prst="rect">
            <a:avLst/>
          </a:prstGeom>
        </p:spPr>
      </p:pic>
      <p:sp>
        <p:nvSpPr>
          <p:cNvPr name="TextBox 3" id="3"/>
          <p:cNvSpPr txBox="true"/>
          <p:nvPr/>
        </p:nvSpPr>
        <p:spPr>
          <a:xfrm>
            <a:off x="0" y="9144000"/>
            <a:ext cx="16256000" cy="48387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Reference number</a:t>
            </a:r>
            <a:r>
              <a:rPr lang="en-US" sz="1200" b="false">
                <a:latin typeface="Arial"/>
              </a:rPr>
              <a:t> </a:t>
            </a:r>
            <a:r>
              <a:rPr lang="en-US" sz="1200" b="false">
                <a:latin typeface="Arial"/>
              </a:rPr>
              <a:t>Arabic P Add 236</a:t>
            </a:r>
            <a:r>
              <a:rPr lang="en-US" sz="1200">
                <a:latin typeface="Arial"/>
              </a:rPr>
              <a:t>
</a:t>
            </a:r>
            <a:r>
              <a:rPr lang="en-US" sz="1200" b="true">
                <a:latin typeface="Arial"/>
              </a:rPr>
              <a:t>Side</a:t>
            </a:r>
            <a:r>
              <a:rPr lang="en-US" sz="1200" b="false">
                <a:latin typeface="Arial"/>
              </a:rPr>
              <a:t> </a:t>
            </a:r>
            <a:r>
              <a:rPr lang="en-US" sz="1200" b="false">
                <a:latin typeface="Arial"/>
              </a:rPr>
              <a:t>recto</a:t>
            </a:r>
            <a:r>
              <a:rPr lang="en-US" sz="1200">
                <a:latin typeface="Arial"/>
              </a:rPr>
              <a:t>
</a:t>
            </a:r>
            <a:r>
              <a:rPr lang="en-US" sz="1200" b="true">
                <a:latin typeface="Arial"/>
              </a:rPr>
              <a:t>Image Number</a:t>
            </a:r>
            <a:r>
              <a:rPr lang="en-US" sz="1200" b="false">
                <a:latin typeface="Arial"/>
              </a:rPr>
              <a:t> </a:t>
            </a:r>
            <a:r>
              <a:rPr lang="en-US" sz="1200" b="false">
                <a:latin typeface="Arial"/>
              </a:rPr>
              <a:t>JRL1100157dc</a:t>
            </a:r>
            <a:r>
              <a:rPr lang="en-US" sz="1200">
                <a:latin typeface="Arial"/>
              </a:rPr>
              <a:t>
</a:t>
            </a:r>
            <a:r>
              <a:rPr lang="en-US" sz="1200" b="true">
                <a:latin typeface="Arial"/>
              </a:rPr>
              <a:t>Image Title</a:t>
            </a:r>
            <a:r>
              <a:rPr lang="en-US" sz="1200" b="false">
                <a:latin typeface="Arial"/>
              </a:rPr>
              <a:t> </a:t>
            </a:r>
            <a:r>
              <a:rPr lang="en-US" sz="1200" b="false">
                <a:latin typeface="Arial"/>
              </a:rPr>
              <a:t>IOU for barley</a:t>
            </a:r>
            <a:r>
              <a:rPr lang="en-US" sz="1200">
                <a:latin typeface="Arial"/>
              </a:rPr>
              <a:t>
</a:t>
            </a:r>
            <a:r>
              <a:rPr lang="en-US" sz="1200" b="true">
                <a:latin typeface="Arial"/>
              </a:rPr>
              <a:t>Citation reference</a:t>
            </a:r>
            <a:r>
              <a:rPr lang="en-US" sz="1200" b="false">
                <a:latin typeface="Arial"/>
              </a:rPr>
              <a:t> </a:t>
            </a:r>
            <a:r>
              <a:rPr lang="en-US" sz="1200" b="false">
                <a:latin typeface="Arial"/>
              </a:rPr>
              <a:t>P. Ryl. Arab. 2 236</a:t>
            </a:r>
            <a:r>
              <a:rPr lang="en-US" sz="1200">
                <a:latin typeface="Arial"/>
              </a:rPr>
              <a:t>
</a:t>
            </a:r>
            <a:r>
              <a:rPr lang="en-US" sz="1200" b="true">
                <a:latin typeface="Arial"/>
              </a:rPr>
              <a:t>Description</a:t>
            </a:r>
            <a:r>
              <a:rPr lang="en-US" sz="1200" b="false">
                <a:latin typeface="Arial"/>
              </a:rPr>
              <a:t> </a:t>
            </a:r>
            <a:r>
              <a:rPr lang="en-US" sz="1200" b="false">
                <a:latin typeface="Arial"/>
              </a:rPr>
              <a:t>An IOU for barley, dated 84 AH (703 CE), or possibly 204 AH (819 CE). If the reading of 84 is correct, this is the earliest dated Arabic papyrus in the collection.</a:t>
            </a:r>
            <a:r>
              <a:rPr lang="en-US" sz="1200">
                <a:latin typeface="Arial"/>
              </a:rPr>
              <a:t>
</a:t>
            </a:r>
            <a:r>
              <a:rPr lang="en-US" sz="1200" b="true">
                <a:latin typeface="Arial"/>
              </a:rPr>
              <a:t>Date created</a:t>
            </a:r>
            <a:r>
              <a:rPr lang="en-US" sz="1200" b="false">
                <a:latin typeface="Arial"/>
              </a:rPr>
              <a:t> </a:t>
            </a:r>
            <a:r>
              <a:rPr lang="en-US" sz="1200" b="false">
                <a:latin typeface="Arial"/>
              </a:rPr>
              <a:t>703 CE (84 AH)</a:t>
            </a:r>
            <a:r>
              <a:rPr lang="en-US" sz="1200">
                <a:latin typeface="Arial"/>
              </a:rPr>
              <a:t>
</a:t>
            </a:r>
            <a:r>
              <a:rPr lang="en-US" sz="1200" b="true">
                <a:latin typeface="Arial"/>
              </a:rPr>
              <a:t>Language</a:t>
            </a:r>
            <a:r>
              <a:rPr lang="en-US" sz="1200" b="false">
                <a:latin typeface="Arial"/>
              </a:rPr>
              <a:t> </a:t>
            </a:r>
            <a:r>
              <a:rPr lang="en-US" sz="1200" b="false">
                <a:latin typeface="Arial"/>
              </a:rPr>
              <a:t>Arabic</a:t>
            </a:r>
            <a:r>
              <a:rPr lang="en-US" sz="1200">
                <a:latin typeface="Arial"/>
              </a:rPr>
              <a:t>
</a:t>
            </a:r>
            <a:r>
              <a:rPr lang="en-US" sz="1200" b="true">
                <a:latin typeface="Arial"/>
              </a:rPr>
              <a:t>Language code</a:t>
            </a:r>
            <a:r>
              <a:rPr lang="en-US" sz="1200" b="false">
                <a:latin typeface="Arial"/>
              </a:rPr>
              <a:t> </a:t>
            </a:r>
            <a:r>
              <a:rPr lang="en-US" sz="1200" b="false">
                <a:latin typeface="Arial"/>
              </a:rPr>
              <a:t>ara</a:t>
            </a:r>
            <a:r>
              <a:rPr lang="en-US" sz="1200">
                <a:latin typeface="Arial"/>
              </a:rPr>
              <a:t>
</a:t>
            </a:r>
            <a:r>
              <a:rPr lang="en-US" sz="1200" b="true">
                <a:latin typeface="Arial"/>
              </a:rPr>
              <a:t>Number of lines</a:t>
            </a:r>
            <a:r>
              <a:rPr lang="en-US" sz="1200" b="false">
                <a:latin typeface="Arial"/>
              </a:rPr>
              <a:t> </a:t>
            </a:r>
            <a:r>
              <a:rPr lang="en-US" sz="1200" b="false">
                <a:latin typeface="Arial"/>
              </a:rPr>
              <a:t>7 lines</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 material</a:t>
            </a:r>
            <a:r>
              <a:rPr lang="en-US" sz="1200" b="false">
                <a:latin typeface="Arial"/>
              </a:rPr>
              <a:t> </a:t>
            </a:r>
            <a:r>
              <a:rPr lang="en-US" sz="1200" b="false">
                <a:latin typeface="Arial"/>
              </a:rPr>
              <a:t>Papyrus</a:t>
            </a:r>
            <a:r>
              <a:rPr lang="en-US" sz="1200">
                <a:latin typeface="Arial"/>
              </a:rPr>
              <a:t>
</a:t>
            </a:r>
            <a:r>
              <a:rPr lang="en-US" sz="1200" b="true">
                <a:latin typeface="Arial"/>
              </a:rPr>
              <a:t>Bibliographic Reference</a:t>
            </a:r>
            <a:r>
              <a:rPr lang="en-US" sz="1200" b="false">
                <a:latin typeface="Arial"/>
              </a:rPr>
              <a:t> </a:t>
            </a:r>
            <a:r>
              <a:rPr lang="en-US" sz="1200" b="false">
                <a:latin typeface="Arial"/>
              </a:rPr>
              <a:t>G. Rex Smith and Moshalleh al-Moraekhi, 'The Arabic Papyri of the John Rylands University Library of Manchester', Bulletin of the John Rylands University Library of Manchester, vol. 78, no. 2 (1996).</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Former repository</a:t>
            </a:r>
            <a:r>
              <a:rPr lang="en-US" sz="1200" b="false">
                <a:latin typeface="Arial"/>
              </a:rPr>
              <a:t> </a:t>
            </a:r>
            <a:r>
              <a:rPr lang="en-US" sz="1200" b="false">
                <a:latin typeface="Arial"/>
              </a:rPr>
              <a:t>Lindsay family Earls of Crawford and Balcarres, former owner</a:t>
            </a:r>
            <a:r>
              <a:rPr lang="en-US" sz="1200">
                <a:latin typeface="Arial"/>
              </a:rPr>
              <a:t>
</a:t>
            </a:r>
            <a:r>
              <a:rPr lang="en-US" sz="1200" b="true">
                <a:latin typeface="Arial"/>
              </a:rPr>
              <a:t>Category</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Fragments</a:t>
            </a:r>
            <a:r>
              <a:rPr lang="en-US" sz="1200">
                <a:latin typeface="Arial"/>
              </a:rPr>
              <a:t>
</a:t>
            </a:r>
            <a:r>
              <a:rPr lang="en-US" sz="1200" b="true">
                <a:latin typeface="Arial"/>
              </a:rPr>
              <a:t>Image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Work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Image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captured</a:t>
            </a:r>
            <a:r>
              <a:rPr lang="en-US" sz="1200" b="false">
                <a:latin typeface="Arial"/>
              </a:rPr>
              <a:t> </a:t>
            </a:r>
            <a:r>
              <a:rPr lang="en-US" sz="1200" b="false">
                <a:latin typeface="Arial"/>
              </a:rPr>
              <a:t>2010-09-06</a:t>
            </a:r>
            <a:r>
              <a:rPr lang="en-US" sz="1200">
                <a:latin typeface="Arial"/>
              </a:rPr>
              <a:t>
</a:t>
            </a:r>
            <a:r>
              <a:rPr lang="en-US" sz="1200" b="true">
                <a:latin typeface="Arial"/>
              </a:rPr>
              <a:t>Date: issued</a:t>
            </a:r>
            <a:r>
              <a:rPr lang="en-US" sz="1200" b="false">
                <a:latin typeface="Arial"/>
              </a:rPr>
              <a:t> </a:t>
            </a:r>
            <a:r>
              <a:rPr lang="en-US" sz="1200" b="false">
                <a:latin typeface="Arial"/>
              </a:rPr>
              <a:t>2018-04</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2628900" y="0"/>
            <a:ext cx="10998200" cy="9144000"/>
          </a:xfrm>
          <a:prstGeom prst="rect">
            <a:avLst/>
          </a:prstGeom>
        </p:spPr>
      </p:pic>
      <p:sp>
        <p:nvSpPr>
          <p:cNvPr name="TextBox 3" id="3"/>
          <p:cNvSpPr txBox="true"/>
          <p:nvPr/>
        </p:nvSpPr>
        <p:spPr>
          <a:xfrm>
            <a:off x="0" y="9144000"/>
            <a:ext cx="16256000" cy="60452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Reference number</a:t>
            </a:r>
            <a:r>
              <a:rPr lang="en-US" sz="1200" b="false">
                <a:latin typeface="Arial"/>
              </a:rPr>
              <a:t> </a:t>
            </a:r>
            <a:r>
              <a:rPr lang="en-US" sz="1200" b="false">
                <a:latin typeface="Arial"/>
              </a:rPr>
              <a:t>Greek P 478 [a-b]</a:t>
            </a:r>
            <a:r>
              <a:rPr lang="en-US" sz="1200">
                <a:latin typeface="Arial"/>
              </a:rPr>
              <a:t>
</a:t>
            </a:r>
            <a:r>
              <a:rPr lang="en-US" sz="1200" b="true">
                <a:latin typeface="Arial"/>
              </a:rPr>
              <a:t>Side</a:t>
            </a:r>
            <a:r>
              <a:rPr lang="en-US" sz="1200" b="false">
                <a:latin typeface="Arial"/>
              </a:rPr>
              <a:t> </a:t>
            </a:r>
            <a:r>
              <a:rPr lang="en-US" sz="1200" b="false">
                <a:latin typeface="Arial"/>
              </a:rPr>
              <a:t>recto</a:t>
            </a:r>
            <a:r>
              <a:rPr lang="en-US" sz="1200">
                <a:latin typeface="Arial"/>
              </a:rPr>
              <a:t>
</a:t>
            </a:r>
            <a:r>
              <a:rPr lang="en-US" sz="1200" b="true">
                <a:latin typeface="Arial"/>
              </a:rPr>
              <a:t>Image Number</a:t>
            </a:r>
            <a:r>
              <a:rPr lang="en-US" sz="1200" b="false">
                <a:latin typeface="Arial"/>
              </a:rPr>
              <a:t> </a:t>
            </a:r>
            <a:r>
              <a:rPr lang="en-US" sz="1200" b="false">
                <a:latin typeface="Arial"/>
              </a:rPr>
              <a:t>JRL023051tr</a:t>
            </a:r>
            <a:r>
              <a:rPr lang="en-US" sz="1200">
                <a:latin typeface="Arial"/>
              </a:rPr>
              <a:t>
</a:t>
            </a:r>
            <a:r>
              <a:rPr lang="en-US" sz="1200" b="true">
                <a:latin typeface="Arial"/>
              </a:rPr>
              <a:t>Image Title</a:t>
            </a:r>
            <a:r>
              <a:rPr lang="en-US" sz="1200" b="false">
                <a:latin typeface="Arial"/>
              </a:rPr>
              <a:t> </a:t>
            </a:r>
            <a:r>
              <a:rPr lang="en-US" sz="1200" b="false">
                <a:latin typeface="Arial"/>
              </a:rPr>
              <a:t>Aeneid fragment</a:t>
            </a:r>
            <a:r>
              <a:rPr lang="en-US" sz="1200">
                <a:latin typeface="Arial"/>
              </a:rPr>
              <a:t>
</a:t>
            </a:r>
            <a:r>
              <a:rPr lang="en-US" sz="1200" b="true">
                <a:latin typeface="Arial"/>
              </a:rPr>
              <a:t>Trismegistos Number</a:t>
            </a:r>
            <a:r>
              <a:rPr lang="en-US" sz="1200" b="false">
                <a:latin typeface="Arial"/>
              </a:rPr>
              <a:t> </a:t>
            </a:r>
            <a:r>
              <a:rPr lang="en-US" sz="1200" b="false">
                <a:latin typeface="Arial"/>
              </a:rPr>
              <a:t>&lt;A href="http://www.trismegistos.org/text/62954"&gt; 62954&lt;/a&gt;</a:t>
            </a:r>
            <a:r>
              <a:rPr lang="en-US" sz="1200">
                <a:latin typeface="Arial"/>
              </a:rPr>
              <a:t>
</a:t>
            </a:r>
            <a:r>
              <a:rPr lang="en-US" sz="1200" b="true">
                <a:latin typeface="Arial"/>
              </a:rPr>
              <a:t>Subject</a:t>
            </a:r>
            <a:r>
              <a:rPr lang="en-US" sz="1200" b="false">
                <a:latin typeface="Arial"/>
              </a:rPr>
              <a:t> </a:t>
            </a:r>
            <a:r>
              <a:rPr lang="en-US" sz="1200" b="false">
                <a:latin typeface="Arial"/>
              </a:rPr>
              <a:t>Poetry</a:t>
            </a:r>
            <a:r>
              <a:rPr lang="en-US" sz="1200">
                <a:latin typeface="Arial"/>
              </a:rPr>
              <a:t>
</a:t>
            </a:r>
            <a:r>
              <a:rPr lang="en-US" sz="1200" b="true">
                <a:latin typeface="Arial"/>
              </a:rPr>
              <a:t>Subject</a:t>
            </a:r>
            <a:r>
              <a:rPr lang="en-US" sz="1200" b="false">
                <a:latin typeface="Arial"/>
              </a:rPr>
              <a:t> </a:t>
            </a:r>
            <a:r>
              <a:rPr lang="en-US" sz="1200" b="false">
                <a:latin typeface="Arial"/>
              </a:rPr>
              <a:t>Classical literature</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Creator</a:t>
            </a:r>
            <a:r>
              <a:rPr lang="en-US" sz="1200" b="false">
                <a:latin typeface="Arial"/>
              </a:rPr>
              <a:t> </a:t>
            </a:r>
            <a:r>
              <a:rPr lang="en-US" sz="1200" b="false">
                <a:latin typeface="Arial"/>
              </a:rPr>
              <a:t>Virgil</a:t>
            </a:r>
            <a:r>
              <a:rPr lang="en-US" sz="1200">
                <a:latin typeface="Arial"/>
              </a:rPr>
              <a:t>
</a:t>
            </a:r>
            <a:r>
              <a:rPr lang="en-US" sz="1200" b="true">
                <a:latin typeface="Arial"/>
              </a:rPr>
              <a:t>Source Title</a:t>
            </a:r>
            <a:r>
              <a:rPr lang="en-US" sz="1200" b="false">
                <a:latin typeface="Arial"/>
              </a:rPr>
              <a:t> </a:t>
            </a:r>
            <a:r>
              <a:rPr lang="en-US" sz="1200" b="false">
                <a:latin typeface="Arial"/>
              </a:rPr>
              <a:t>Aeneid</a:t>
            </a:r>
            <a:r>
              <a:rPr lang="en-US" sz="1200">
                <a:latin typeface="Arial"/>
              </a:rPr>
              <a:t>
</a:t>
            </a:r>
            <a:r>
              <a:rPr lang="en-US" sz="1200" b="true">
                <a:latin typeface="Arial"/>
              </a:rPr>
              <a:t>Section</a:t>
            </a:r>
            <a:r>
              <a:rPr lang="en-US" sz="1200" b="false">
                <a:latin typeface="Arial"/>
              </a:rPr>
              <a:t> </a:t>
            </a:r>
            <a:r>
              <a:rPr lang="en-US" sz="1200" b="false">
                <a:latin typeface="Arial"/>
              </a:rPr>
              <a:t>Volume 1</a:t>
            </a:r>
            <a:r>
              <a:rPr lang="en-US" sz="1200">
                <a:latin typeface="Arial"/>
              </a:rPr>
              <a:t>
</a:t>
            </a:r>
            <a:r>
              <a:rPr lang="en-US" sz="1200" b="true">
                <a:latin typeface="Arial"/>
              </a:rPr>
              <a:t>Citation reference</a:t>
            </a:r>
            <a:r>
              <a:rPr lang="en-US" sz="1200" b="false">
                <a:latin typeface="Arial"/>
              </a:rPr>
              <a:t> </a:t>
            </a:r>
            <a:r>
              <a:rPr lang="en-US" sz="1200" b="false">
                <a:latin typeface="Arial"/>
              </a:rPr>
              <a:t>P. Ryl. 3 478</a:t>
            </a:r>
            <a:r>
              <a:rPr lang="en-US" sz="1200">
                <a:latin typeface="Arial"/>
              </a:rPr>
              <a:t>
</a:t>
            </a:r>
            <a:r>
              <a:rPr lang="en-US" sz="1200" b="true">
                <a:latin typeface="Arial"/>
              </a:rPr>
              <a:t>Description</a:t>
            </a:r>
            <a:r>
              <a:rPr lang="en-US" sz="1200" b="false">
                <a:latin typeface="Arial"/>
              </a:rPr>
              <a:t> </a:t>
            </a:r>
            <a:r>
              <a:rPr lang="en-US" sz="1200" b="false">
                <a:latin typeface="Arial"/>
              </a:rPr>
              <a:t>Two fragments (a and b) of a manuscript of Aeneid I. Latin text with a word for word Greek translation. Both Latin and Greek texts were written by the same scribe, although there are corrections to the verses by at least one other hand.</a:t>
            </a:r>
            <a:r>
              <a:rPr lang="en-US" sz="1200">
                <a:latin typeface="Arial"/>
              </a:rPr>
              <a:t>
</a:t>
            </a:r>
            <a:r>
              <a:rPr lang="en-US" sz="1200" b="true">
                <a:latin typeface="Arial"/>
              </a:rPr>
              <a:t>Date created</a:t>
            </a:r>
            <a:r>
              <a:rPr lang="en-US" sz="1200" b="false">
                <a:latin typeface="Arial"/>
              </a:rPr>
              <a:t> </a:t>
            </a:r>
            <a:r>
              <a:rPr lang="en-US" sz="1200" b="false">
                <a:latin typeface="Arial"/>
              </a:rPr>
              <a:t>4th century CE</a:t>
            </a:r>
            <a:r>
              <a:rPr lang="en-US" sz="1200">
                <a:latin typeface="Arial"/>
              </a:rPr>
              <a:t>
</a:t>
            </a:r>
            <a:r>
              <a:rPr lang="en-US" sz="1200" b="true">
                <a:latin typeface="Arial"/>
              </a:rPr>
              <a:t>Time period covered</a:t>
            </a:r>
            <a:r>
              <a:rPr lang="en-US" sz="1200" b="false">
                <a:latin typeface="Arial"/>
              </a:rPr>
              <a:t> </a:t>
            </a:r>
            <a:r>
              <a:rPr lang="en-US" sz="1200" b="false">
                <a:latin typeface="Arial"/>
              </a:rPr>
              <a:t>1500 - 750 BCE</a:t>
            </a:r>
            <a:r>
              <a:rPr lang="en-US" sz="1200">
                <a:latin typeface="Arial"/>
              </a:rPr>
              <a:t>
</a:t>
            </a:r>
            <a:r>
              <a:rPr lang="en-US" sz="1200" b="true">
                <a:latin typeface="Arial"/>
              </a:rPr>
              <a:t>Language</a:t>
            </a:r>
            <a:r>
              <a:rPr lang="en-US" sz="1200" b="false">
                <a:latin typeface="Arial"/>
              </a:rPr>
              <a:t> </a:t>
            </a:r>
            <a:r>
              <a:rPr lang="en-US" sz="1200" b="false">
                <a:latin typeface="Arial"/>
              </a:rPr>
              <a:t>Latin</a:t>
            </a:r>
            <a:r>
              <a:rPr lang="en-US" sz="1200">
                <a:latin typeface="Arial"/>
              </a:rPr>
              <a:t>
</a:t>
            </a:r>
            <a:r>
              <a:rPr lang="en-US" sz="1200" b="true">
                <a:latin typeface="Arial"/>
              </a:rPr>
              <a:t>Language code</a:t>
            </a:r>
            <a:r>
              <a:rPr lang="en-US" sz="1200" b="false">
                <a:latin typeface="Arial"/>
              </a:rPr>
              <a:t> </a:t>
            </a:r>
            <a:r>
              <a:rPr lang="en-US" sz="1200" b="false">
                <a:latin typeface="Arial"/>
              </a:rPr>
              <a:t>lat</a:t>
            </a:r>
            <a:r>
              <a:rPr lang="en-US" sz="1200">
                <a:latin typeface="Arial"/>
              </a:rPr>
              <a:t>
</a:t>
            </a:r>
            <a:r>
              <a:rPr lang="en-US" sz="1200" b="true">
                <a:latin typeface="Arial"/>
              </a:rPr>
              <a:t>Language</a:t>
            </a:r>
            <a:r>
              <a:rPr lang="en-US" sz="1200" b="false">
                <a:latin typeface="Arial"/>
              </a:rPr>
              <a:t> </a:t>
            </a:r>
            <a:r>
              <a:rPr lang="en-US" sz="1200" b="false">
                <a:latin typeface="Arial"/>
              </a:rPr>
              <a:t>Greek</a:t>
            </a:r>
            <a:r>
              <a:rPr lang="en-US" sz="1200">
                <a:latin typeface="Arial"/>
              </a:rPr>
              <a:t>
</a:t>
            </a:r>
            <a:r>
              <a:rPr lang="en-US" sz="1200" b="true">
                <a:latin typeface="Arial"/>
              </a:rPr>
              <a:t>Language code</a:t>
            </a:r>
            <a:r>
              <a:rPr lang="en-US" sz="1200" b="false">
                <a:latin typeface="Arial"/>
              </a:rPr>
              <a:t> </a:t>
            </a:r>
            <a:r>
              <a:rPr lang="en-US" sz="1200" b="false">
                <a:latin typeface="Arial"/>
              </a:rPr>
              <a:t>grc</a:t>
            </a:r>
            <a:r>
              <a:rPr lang="en-US" sz="1200">
                <a:latin typeface="Arial"/>
              </a:rPr>
              <a:t>
</a:t>
            </a:r>
            <a:r>
              <a:rPr lang="en-US" sz="1200" b="true">
                <a:latin typeface="Arial"/>
              </a:rPr>
              <a:t>Item height</a:t>
            </a:r>
            <a:r>
              <a:rPr lang="en-US" sz="1200" b="false">
                <a:latin typeface="Arial"/>
              </a:rPr>
              <a:t> </a:t>
            </a:r>
            <a:r>
              <a:rPr lang="en-US" sz="1200" b="false">
                <a:latin typeface="Arial"/>
              </a:rPr>
              <a:t>Fragment a: 208 mm</a:t>
            </a:r>
            <a:r>
              <a:rPr lang="en-US" sz="1200">
                <a:latin typeface="Arial"/>
              </a:rPr>
              <a:t>
</a:t>
            </a:r>
            <a:r>
              <a:rPr lang="en-US" sz="1200" b="true">
                <a:latin typeface="Arial"/>
              </a:rPr>
              <a:t>Item width</a:t>
            </a:r>
            <a:r>
              <a:rPr lang="en-US" sz="1200" b="false">
                <a:latin typeface="Arial"/>
              </a:rPr>
              <a:t> </a:t>
            </a:r>
            <a:r>
              <a:rPr lang="en-US" sz="1200" b="false">
                <a:latin typeface="Arial"/>
              </a:rPr>
              <a:t>Fragment a: 229 mm</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 material</a:t>
            </a:r>
            <a:r>
              <a:rPr lang="en-US" sz="1200" b="false">
                <a:latin typeface="Arial"/>
              </a:rPr>
              <a:t> </a:t>
            </a:r>
            <a:r>
              <a:rPr lang="en-US" sz="1200" b="false">
                <a:latin typeface="Arial"/>
              </a:rPr>
              <a:t>Papyrus</a:t>
            </a:r>
            <a:r>
              <a:rPr lang="en-US" sz="1200">
                <a:latin typeface="Arial"/>
              </a:rPr>
              <a:t>
</a:t>
            </a:r>
            <a:r>
              <a:rPr lang="en-US" sz="1200" b="true">
                <a:latin typeface="Arial"/>
              </a:rPr>
              <a:t>Bibliography</a:t>
            </a:r>
            <a:r>
              <a:rPr lang="en-US" sz="1200" b="false">
                <a:latin typeface="Arial"/>
              </a:rPr>
              <a:t> </a:t>
            </a:r>
            <a:r>
              <a:rPr lang="en-US" sz="1200" b="false">
                <a:latin typeface="Arial"/>
              </a:rPr>
              <a:t>Hunt, Arthur S., et al. Catalogue of the Greek and Latin Papyri in the John Rylands Library, Manchester, University Press, 1911-1952</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Category</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Fragments</a:t>
            </a:r>
            <a:r>
              <a:rPr lang="en-US" sz="1200">
                <a:latin typeface="Arial"/>
              </a:rPr>
              <a:t>
</a:t>
            </a:r>
            <a:r>
              <a:rPr lang="en-US" sz="1200" b="true">
                <a:latin typeface="Arial"/>
              </a:rPr>
              <a:t>Image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Work rights</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Image sequence number</a:t>
            </a:r>
            <a:r>
              <a:rPr lang="en-US" sz="1200" b="false">
                <a:latin typeface="Arial"/>
              </a:rPr>
              <a:t> </a:t>
            </a:r>
            <a:r>
              <a:rPr lang="en-US" sz="1200" b="false">
                <a:latin typeface="Arial"/>
              </a:rPr>
              <a:t>grc0478ar</a:t>
            </a:r>
            <a:r>
              <a:rPr lang="en-US" sz="1200">
                <a:latin typeface="Arial"/>
              </a:rPr>
              <a:t>
</a:t>
            </a:r>
            <a:r>
              <a:rPr lang="en-US" sz="1200" b="true">
                <a:latin typeface="Arial"/>
              </a:rPr>
              <a:t>Image technique</a:t>
            </a:r>
            <a:r>
              <a:rPr lang="en-US" sz="1200" b="false">
                <a:latin typeface="Arial"/>
              </a:rPr>
              <a:t> </a:t>
            </a:r>
            <a:r>
              <a:rPr lang="en-US" sz="1200" b="false">
                <a:latin typeface="Arial"/>
              </a:rPr>
              <a:t>Scanned from colour transparency by Gten, October 2005</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terms:modified xsi:type="dcterms:W3CDTF">2011-08-01T06:04:30Z</dcterms:modified>
  <cp:revision>1</cp:revision>
</cp:coreProperties>
</file>