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470400" y="0"/>
            <a:ext cx="7315200" cy="9144000"/>
          </a:xfrm>
          <a:prstGeom prst="rect">
            <a:avLst/>
          </a:prstGeom>
        </p:spPr>
      </p:pic>
      <p:sp>
        <p:nvSpPr>
          <p:cNvPr name="TextBox 3" id="3"/>
          <p:cNvSpPr txBox="true"/>
          <p:nvPr/>
        </p:nvSpPr>
        <p:spPr>
          <a:xfrm>
            <a:off x="0" y="9144000"/>
            <a:ext cx="16256000" cy="9067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JRL0925070dc</a:t>
            </a:r>
            <a:r>
              <a:rPr lang="en-US" sz="1200">
                <a:latin typeface="Arial"/>
              </a:rPr>
              <a:t>
</a:t>
            </a:r>
            <a:r>
              <a:rPr lang="en-US" sz="1200" b="true">
                <a:latin typeface="Arial"/>
              </a:rPr>
              <a:t>Reference Number</a:t>
            </a:r>
            <a:r>
              <a:rPr lang="en-US" sz="1200" b="false">
                <a:latin typeface="Arial"/>
              </a:rPr>
              <a:t> </a:t>
            </a:r>
            <a:r>
              <a:rPr lang="en-US" sz="1200" b="false">
                <a:latin typeface="Arial"/>
              </a:rPr>
              <a:t>English MS 103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gb133engms103&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King Vortiger</a:t>
            </a:r>
            <a:r>
              <a:rPr lang="en-US" sz="1200">
                <a:latin typeface="Arial"/>
              </a:rPr>
              <a:t>
</a:t>
            </a:r>
            <a:r>
              <a:rPr lang="en-US" sz="1200" b="true">
                <a:latin typeface="Arial"/>
              </a:rPr>
              <a:t>Parent Work Title</a:t>
            </a:r>
            <a:r>
              <a:rPr lang="en-US" sz="1200" b="false">
                <a:latin typeface="Arial"/>
              </a:rPr>
              <a:t> </a:t>
            </a:r>
            <a:r>
              <a:rPr lang="en-US" sz="1200" b="false">
                <a:latin typeface="Arial"/>
              </a:rPr>
              <a:t>Brut Chronicle (1347 Continuation)</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Brute or the Chronicles of England</a:t>
            </a:r>
            <a:r>
              <a:rPr lang="en-US" sz="1200">
                <a:latin typeface="Arial"/>
              </a:rPr>
              <a:t>
</a:t>
            </a:r>
            <a:r>
              <a:rPr lang="en-US" sz="1200" b="true">
                <a:latin typeface="Arial"/>
              </a:rPr>
              <a:t>Date Created</a:t>
            </a:r>
            <a:r>
              <a:rPr lang="en-US" sz="1200" b="false">
                <a:latin typeface="Arial"/>
              </a:rPr>
              <a:t> </a:t>
            </a:r>
            <a:r>
              <a:rPr lang="en-US" sz="1200" b="false">
                <a:latin typeface="Arial"/>
              </a:rPr>
              <a:t>14th century [mid]</a:t>
            </a:r>
            <a:r>
              <a:rPr lang="en-US" sz="1200">
                <a:latin typeface="Arial"/>
              </a:rPr>
              <a:t>
</a:t>
            </a:r>
            <a:r>
              <a:rPr lang="en-US" sz="1200" b="true">
                <a:latin typeface="Arial"/>
              </a:rPr>
              <a:t>Page</a:t>
            </a:r>
            <a:r>
              <a:rPr lang="en-US" sz="1200" b="false">
                <a:latin typeface="Arial"/>
              </a:rPr>
              <a:t> </a:t>
            </a:r>
            <a:r>
              <a:rPr lang="en-US" sz="1200" b="false">
                <a:latin typeface="Arial"/>
              </a:rPr>
              <a:t>19v</a:t>
            </a:r>
            <a:r>
              <a:rPr lang="en-US" sz="1200">
                <a:latin typeface="Arial"/>
              </a:rPr>
              <a:t>
</a:t>
            </a:r>
            <a:r>
              <a:rPr lang="en-US" sz="1200" b="true">
                <a:latin typeface="Arial"/>
              </a:rPr>
              <a:t>Image Sequence Number</a:t>
            </a:r>
            <a:r>
              <a:rPr lang="en-US" sz="1200" b="false">
                <a:latin typeface="Arial"/>
              </a:rPr>
              <a:t> </a:t>
            </a:r>
            <a:r>
              <a:rPr lang="en-US" sz="1200" b="false">
                <a:latin typeface="Arial"/>
              </a:rPr>
              <a:t>019v</a:t>
            </a:r>
            <a:r>
              <a:rPr lang="en-US" sz="1200">
                <a:latin typeface="Arial"/>
              </a:rPr>
              <a:t>
</a:t>
            </a:r>
            <a:r>
              <a:rPr lang="en-US" sz="1200" b="true">
                <a:latin typeface="Arial"/>
              </a:rPr>
              <a:t>Description</a:t>
            </a:r>
            <a:r>
              <a:rPr lang="en-US" sz="1200" b="false">
                <a:latin typeface="Arial"/>
              </a:rPr>
              <a:t> </a:t>
            </a:r>
            <a:r>
              <a:rPr lang="en-US" sz="1200" b="false">
                <a:latin typeface="Arial"/>
              </a:rPr>
              <a:t>How Engist built Twongcastel. Red rubrication and an illuminated initial ' W ' introduce the tale of how Vortiger married Ronewenne, Engist's daughter. The written space is c.182 x 112 mm and the script is anglicana formata.</a:t>
            </a:r>
            <a:r>
              <a:rPr lang="en-US" sz="1200">
                <a:latin typeface="Arial"/>
              </a:rPr>
              <a:t>
</a:t>
            </a:r>
            <a:r>
              <a:rPr lang="en-US" sz="1200" b="true">
                <a:latin typeface="Arial"/>
              </a:rPr>
              <a:t>Transcription</a:t>
            </a:r>
            <a:r>
              <a:rPr lang="en-US" sz="1200" b="false">
                <a:latin typeface="Arial"/>
              </a:rPr>
              <a:t> </a:t>
            </a:r>
            <a:r>
              <a:rPr lang="en-US" sz="1200" b="false">
                <a:latin typeface="Arial"/>
              </a:rPr>
              <a:t>was nought for to done wiþouten counceil of his Britouns // // Engist prayede him eftsones of as muche place as he migthe com- pass wiþ a twong of a skin wher oppon he mighte make him a maner and for his to duellen on and þe king grauntede him frely // þo nome Engist a Boles skyn and cotte it as smal as he mighte al in to a twong al a rounde and þ(er) wiþ compassed as moche land as he made vppon a fair castel . And whanne þis castel was j made he lete calle it Twongcastel for as moche as þe place was markede wiþ a twong Of Ronewenne þat wa(s) Egistes doughter and how þe king Vortig(er) spousede hire for [...] hire beaute Capitulo. lvijo. Whanne þis castel was [...] maked and ful wel arrayed . Engist p(ri)ueliche sente by lettre in to þe cuntre þat he come of after an hundred shipes felled with str(ra)unge men were bolde and wel fightinge in alle batailes and þat þey shulde bringe with ham Ronewen ne his dought(er) þat was þe fairest creatur(e) þat a man mighte se // And whanne þe peple was comen þat he had sent aft(er) he nome ham in to þe castel wt muche ioye and him self oppon a day wente vnto þe king and preyde him derwoþly þat he wolde come and see his newe manere þat he had made in þe place þat he had compassed with þe twong of þe skyn : þe king anon g(ra)unted him frely and with him wente þider and was wel payed with þe castel and wiþ þe faire werk and togidres þe(~) þey eten and dronken wiþ muche ioye // And whanne nyȝt come þat þe king shulde gon in to his chambr(e) for to take þere his nyghtes reste Ronewenne þat was Engistes dought(er) come with a coupe of golde in hire hande and knelede bifore þe king. and saide to him whatsail and þe king wist nowȝt what it was to mene ne what he shulde ansuere for as muche as him self ne none of his britou(~)s ȝit couþe non englessh speke ne vnderstonde hit but speken þo þat same langage þat britou(~)s ȝet done // Noþeles alatymer tolde þe king þe fulle vnderston dynge þere of watsaill . and þat oþ(er) shulde ansuere drink hail . and þat was þe ferste tyme þat wassaill &amp; drinkhail</a:t>
            </a:r>
            <a:r>
              <a:rPr lang="en-US" sz="1200">
                <a:latin typeface="Arial"/>
              </a:rPr>
              <a:t>
</a:t>
            </a:r>
            <a:r>
              <a:rPr lang="en-US" sz="1200" b="true">
                <a:latin typeface="Arial"/>
              </a:rPr>
              <a:t>Language Code</a:t>
            </a:r>
            <a:r>
              <a:rPr lang="en-US" sz="1200" b="false">
                <a:latin typeface="Arial"/>
              </a:rPr>
              <a:t> </a:t>
            </a:r>
            <a:r>
              <a:rPr lang="en-US" sz="1200" b="false">
                <a:latin typeface="Arial"/>
              </a:rPr>
              <a:t>enm-GB</a:t>
            </a:r>
            <a:r>
              <a:rPr lang="en-US" sz="1200">
                <a:latin typeface="Arial"/>
              </a:rPr>
              <a:t>
</a:t>
            </a:r>
            <a:r>
              <a:rPr lang="en-US" sz="1200" b="true">
                <a:latin typeface="Arial"/>
              </a:rPr>
              <a:t>Subject</a:t>
            </a:r>
            <a:r>
              <a:rPr lang="en-US" sz="1200" b="false">
                <a:latin typeface="Arial"/>
              </a:rPr>
              <a:t> </a:t>
            </a:r>
            <a:r>
              <a:rPr lang="en-US" sz="1200" b="false">
                <a:latin typeface="Arial"/>
              </a:rPr>
              <a:t>Chronicles of England</a:t>
            </a:r>
            <a:r>
              <a:rPr lang="en-US" sz="1200">
                <a:latin typeface="Arial"/>
              </a:rPr>
              <a:t>
</a:t>
            </a:r>
            <a:r>
              <a:rPr lang="en-US" sz="1200" b="true">
                <a:latin typeface="Arial"/>
              </a:rPr>
              <a:t>Subject</a:t>
            </a:r>
            <a:r>
              <a:rPr lang="en-US" sz="1200" b="false">
                <a:latin typeface="Arial"/>
              </a:rPr>
              <a:t> </a:t>
            </a:r>
            <a:r>
              <a:rPr lang="en-US" sz="1200" b="false">
                <a:latin typeface="Arial"/>
              </a:rPr>
              <a:t>Chronicles of England--Manuscripts</a:t>
            </a:r>
            <a:r>
              <a:rPr lang="en-US" sz="1200">
                <a:latin typeface="Arial"/>
              </a:rPr>
              <a:t>
</a:t>
            </a:r>
            <a:r>
              <a:rPr lang="en-US" sz="1200" b="true">
                <a:latin typeface="Arial"/>
              </a:rPr>
              <a:t>Subject</a:t>
            </a:r>
            <a:r>
              <a:rPr lang="en-US" sz="1200" b="false">
                <a:latin typeface="Arial"/>
              </a:rPr>
              <a:t> </a:t>
            </a:r>
            <a:r>
              <a:rPr lang="en-US" sz="1200" b="false">
                <a:latin typeface="Arial"/>
              </a:rPr>
              <a:t>Great Britain--History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Time Period Covered</a:t>
            </a:r>
            <a:r>
              <a:rPr lang="en-US" sz="1200" b="false">
                <a:latin typeface="Arial"/>
              </a:rPr>
              <a:t> </a:t>
            </a:r>
            <a:r>
              <a:rPr lang="en-US" sz="1200" b="false">
                <a:latin typeface="Arial"/>
              </a:rPr>
              <a:t>1 BCE - 500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People Covered</a:t>
            </a:r>
            <a:r>
              <a:rPr lang="en-US" sz="1200" b="false">
                <a:latin typeface="Arial"/>
              </a:rPr>
              <a:t> </a:t>
            </a:r>
            <a:r>
              <a:rPr lang="en-US" sz="1200" b="false">
                <a:latin typeface="Arial"/>
              </a:rPr>
              <a:t>Vortigern, active 450</a:t>
            </a:r>
            <a:r>
              <a:rPr lang="en-US" sz="1200">
                <a:latin typeface="Arial"/>
              </a:rPr>
              <a:t>
</a:t>
            </a:r>
            <a:r>
              <a:rPr lang="en-US" sz="1200" b="true">
                <a:latin typeface="Arial"/>
              </a:rPr>
              <a:t>Item Height</a:t>
            </a:r>
            <a:r>
              <a:rPr lang="en-US" sz="1200" b="false">
                <a:latin typeface="Arial"/>
              </a:rPr>
              <a:t> </a:t>
            </a:r>
            <a:r>
              <a:rPr lang="en-US" sz="1200" b="false">
                <a:latin typeface="Arial"/>
              </a:rPr>
              <a:t>278 mm</a:t>
            </a:r>
            <a:r>
              <a:rPr lang="en-US" sz="1200">
                <a:latin typeface="Arial"/>
              </a:rPr>
              <a:t>
</a:t>
            </a:r>
            <a:r>
              <a:rPr lang="en-US" sz="1200" b="true">
                <a:latin typeface="Arial"/>
              </a:rPr>
              <a:t>Item Width</a:t>
            </a:r>
            <a:r>
              <a:rPr lang="en-US" sz="1200" b="false">
                <a:latin typeface="Arial"/>
              </a:rPr>
              <a:t> </a:t>
            </a:r>
            <a:r>
              <a:rPr lang="en-US" sz="1200" b="false">
                <a:latin typeface="Arial"/>
              </a:rPr>
              <a:t>183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References</a:t>
            </a:r>
            <a:r>
              <a:rPr lang="en-US" sz="1200" b="false">
                <a:latin typeface="Arial"/>
              </a:rPr>
              <a:t> </a:t>
            </a:r>
            <a:r>
              <a:rPr lang="en-US" sz="1200" b="false">
                <a:latin typeface="Arial"/>
              </a:rPr>
              <a:t>Parts of this catalogue have been reproduced from Ker, N.R., 'Medieval manuscripts in British libraries, vol. III, Lampeter-Oxford' (Oxford: Clarendon Press, 1983), p. 417. By kind permission of Oxford University Press.</a:t>
            </a:r>
            <a:r>
              <a:rPr lang="en-US" sz="1200">
                <a:latin typeface="Arial"/>
              </a:rPr>
              <a:t>
</a:t>
            </a:r>
            <a:r>
              <a:rPr lang="en-US" sz="1200" b="true">
                <a:latin typeface="Arial"/>
              </a:rPr>
              <a:t>References</a:t>
            </a:r>
            <a:r>
              <a:rPr lang="en-US" sz="1200" b="false">
                <a:latin typeface="Arial"/>
              </a:rPr>
              <a:t> </a:t>
            </a:r>
            <a:r>
              <a:rPr lang="en-US" sz="1200" b="false">
                <a:latin typeface="Arial"/>
              </a:rPr>
              <a:t>Tyson, Moses, 'Hand-List of the Collection of English Manuscripts in the John Rylands Library' (1928), p.23.</a:t>
            </a:r>
            <a:r>
              <a:rPr lang="en-US" sz="1200">
                <a:latin typeface="Arial"/>
              </a:rPr>
              <a:t>
</a:t>
            </a:r>
            <a:r>
              <a:rPr lang="en-US" sz="1200" b="true">
                <a:latin typeface="Arial"/>
              </a:rPr>
              <a:t>Bibliographic Citation</a:t>
            </a:r>
            <a:r>
              <a:rPr lang="en-US" sz="1200" b="false">
                <a:latin typeface="Arial"/>
              </a:rPr>
              <a:t> </a:t>
            </a:r>
            <a:r>
              <a:rPr lang="en-US" sz="1200" b="false">
                <a:latin typeface="Arial"/>
              </a:rPr>
              <a:t>Brie, Friedrich W. D., 'The Brut, or, the Chronicles of England / edited from Ms. Rawl. B 171, Bodleian Library &amp;c.', (London: Kegan Paul, Trench, Trübner for the Early English Text Society, 1906-1908)</a:t>
            </a:r>
            <a:r>
              <a:rPr lang="en-US" sz="1200">
                <a:latin typeface="Arial"/>
              </a:rPr>
              <a:t>
</a:t>
            </a:r>
            <a:r>
              <a:rPr lang="en-US" sz="1200" b="true">
                <a:latin typeface="Arial"/>
              </a:rPr>
              <a:t>Cost</a:t>
            </a:r>
            <a:r>
              <a:rPr lang="en-US" sz="1200" b="false">
                <a:latin typeface="Arial"/>
              </a:rPr>
              <a:t> </a:t>
            </a:r>
            <a:r>
              <a:rPr lang="en-US" sz="1200" b="false">
                <a:latin typeface="Arial"/>
              </a:rPr>
              <a:t>Purchased by the John Rylands Library from the London booksellers J. &amp; J. Leighton for £36.00 on 18 June 1908.</a:t>
            </a:r>
            <a:r>
              <a:rPr lang="en-US" sz="1200">
                <a:latin typeface="Arial"/>
              </a:rPr>
              <a:t>
</a:t>
            </a:r>
            <a:r>
              <a:rPr lang="en-US" sz="1200" b="true">
                <a:latin typeface="Arial"/>
              </a:rPr>
              <a:t>Date Captured (yyyy-mm-dd)</a:t>
            </a:r>
            <a:r>
              <a:rPr lang="en-US" sz="1200" b="false">
                <a:latin typeface="Arial"/>
              </a:rPr>
              <a:t> </a:t>
            </a:r>
            <a:r>
              <a:rPr lang="en-US" sz="1200" b="false">
                <a:latin typeface="Arial"/>
              </a:rPr>
              <a:t>2009-07-22</a:t>
            </a:r>
            <a:r>
              <a:rPr lang="en-US" sz="1200">
                <a:latin typeface="Arial"/>
              </a:rPr>
              <a:t>
</a:t>
            </a:r>
            <a:r>
              <a:rPr lang="en-US" sz="1200" b="true">
                <a:latin typeface="Arial"/>
              </a:rPr>
              <a:t>Multi Page Number</a:t>
            </a:r>
            <a:r>
              <a:rPr lang="en-US" sz="1200" b="false">
                <a:latin typeface="Arial"/>
              </a:rPr>
              <a:t> </a:t>
            </a:r>
            <a:r>
              <a:rPr lang="en-US" sz="1200" b="false">
                <a:latin typeface="Arial"/>
              </a:rPr>
              <a:t>240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2010-06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302000" y="0"/>
            <a:ext cx="96520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JRL0701499dc</a:t>
            </a:r>
            <a:r>
              <a:rPr lang="en-US" sz="1200">
                <a:latin typeface="Arial"/>
              </a:rPr>
              <a:t>
</a:t>
            </a:r>
            <a:r>
              <a:rPr lang="en-US" sz="1200" b="true">
                <a:latin typeface="Arial"/>
              </a:rPr>
              <a:t>Reference Number</a:t>
            </a:r>
            <a:r>
              <a:rPr lang="en-US" sz="1200" b="false">
                <a:latin typeface="Arial"/>
              </a:rPr>
              <a:t> </a:t>
            </a:r>
            <a:r>
              <a:rPr lang="en-US" sz="1200" b="false">
                <a:latin typeface="Arial"/>
              </a:rPr>
              <a:t>Spencer 2922</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href=http://man-fe.hosted.exlibrisgroup.com/MU_VU1:BLENDED:44MAN_ALMA_DS21151726900001631&gt;UoM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Samuel Johnson's Dictionary</a:t>
            </a:r>
            <a:r>
              <a:rPr lang="en-US" sz="1200">
                <a:latin typeface="Arial"/>
              </a:rPr>
              <a:t>
</a:t>
            </a:r>
            <a:r>
              <a:rPr lang="en-US" sz="1200" b="true">
                <a:latin typeface="Arial"/>
              </a:rPr>
              <a:t>Parent Work Title</a:t>
            </a:r>
            <a:r>
              <a:rPr lang="en-US" sz="1200" b="false">
                <a:latin typeface="Arial"/>
              </a:rPr>
              <a:t> </a:t>
            </a:r>
            <a:r>
              <a:rPr lang="en-US" sz="1200" b="false">
                <a:latin typeface="Arial"/>
              </a:rPr>
              <a:t>A dictionary of the English language: : in which the words are deduced from their originals, and illustrated in their different significations by examples from the best writers</a:t>
            </a:r>
            <a:r>
              <a:rPr lang="en-US" sz="1200">
                <a:latin typeface="Arial"/>
              </a:rPr>
              <a:t>
</a:t>
            </a:r>
            <a:r>
              <a:rPr lang="en-US" sz="1200" b="true">
                <a:latin typeface="Arial"/>
              </a:rPr>
              <a:t>Creator</a:t>
            </a:r>
            <a:r>
              <a:rPr lang="en-US" sz="1200" b="false">
                <a:latin typeface="Arial"/>
              </a:rPr>
              <a:t> </a:t>
            </a:r>
            <a:r>
              <a:rPr lang="en-US" sz="1200" b="false">
                <a:latin typeface="Arial"/>
              </a:rPr>
              <a:t>Johnson, Samuel, 1709-1784</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1773</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printed by W. Strahan, for W. Strahan, J. &amp; F. Rivington, T. Davies, J. Hinton, L. Davis [and 21 others in London]</a:t>
            </a:r>
            <a:r>
              <a:rPr lang="en-US" sz="1200">
                <a:latin typeface="Arial"/>
              </a:rPr>
              <a:t>
</a:t>
            </a:r>
            <a:r>
              <a:rPr lang="en-US" sz="1200" b="true">
                <a:latin typeface="Arial"/>
              </a:rPr>
              <a:t>Volume</a:t>
            </a:r>
            <a:r>
              <a:rPr lang="en-US" sz="1200" b="false">
                <a:latin typeface="Arial"/>
              </a:rPr>
              <a:t> </a:t>
            </a:r>
            <a:r>
              <a:rPr lang="en-US" sz="1200" b="false">
                <a:latin typeface="Arial"/>
              </a:rPr>
              <a:t>1</a:t>
            </a:r>
            <a:r>
              <a:rPr lang="en-US" sz="1200">
                <a:latin typeface="Arial"/>
              </a:rPr>
              <a:t>
</a:t>
            </a:r>
            <a:r>
              <a:rPr lang="en-US" sz="1200" b="true">
                <a:latin typeface="Arial"/>
              </a:rPr>
              <a:t>Page/Sheet</a:t>
            </a:r>
            <a:r>
              <a:rPr lang="en-US" sz="1200" b="false">
                <a:latin typeface="Arial"/>
              </a:rPr>
              <a:t> </a:t>
            </a:r>
            <a:r>
              <a:rPr lang="en-US" sz="1200" b="false">
                <a:latin typeface="Arial"/>
              </a:rPr>
              <a:t>CON</a:t>
            </a:r>
            <a:r>
              <a:rPr lang="en-US" sz="1200">
                <a:latin typeface="Arial"/>
              </a:rPr>
              <a:t>
</a:t>
            </a:r>
            <a:r>
              <a:rPr lang="en-US" sz="1200" b="true">
                <a:latin typeface="Arial"/>
              </a:rPr>
              <a:t>Description</a:t>
            </a:r>
            <a:r>
              <a:rPr lang="en-US" sz="1200" b="false">
                <a:latin typeface="Arial"/>
              </a:rPr>
              <a:t> </a:t>
            </a:r>
            <a:r>
              <a:rPr lang="en-US" sz="1200" b="false">
                <a:latin typeface="Arial"/>
              </a:rPr>
              <a:t>Double page opening from the fourth edition of Samuel Johnson's Dictionary: Condoler - Confessor.</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Language and languages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Johnson, Samuel, 1709-1784</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Notes</a:t>
            </a:r>
            <a:r>
              <a:rPr lang="en-US" sz="1200" b="false">
                <a:latin typeface="Arial"/>
              </a:rPr>
              <a:t> </a:t>
            </a:r>
            <a:r>
              <a:rPr lang="en-US" sz="1200" b="false">
                <a:latin typeface="Arial"/>
              </a:rPr>
              <a:t>The titlepages in red and black</a:t>
            </a:r>
            <a:r>
              <a:rPr lang="en-US" sz="1200">
                <a:latin typeface="Arial"/>
              </a:rPr>
              <a:t>
</a:t>
            </a:r>
            <a:r>
              <a:rPr lang="en-US" sz="1200" b="true">
                <a:latin typeface="Arial"/>
              </a:rPr>
              <a:t>Date Captured (yyyy-mm-dd)</a:t>
            </a:r>
            <a:r>
              <a:rPr lang="en-US" sz="1200" b="false">
                <a:latin typeface="Arial"/>
              </a:rPr>
              <a:t> </a:t>
            </a:r>
            <a:r>
              <a:rPr lang="en-US" sz="1200" b="false">
                <a:latin typeface="Arial"/>
              </a:rPr>
              <a:t>2006-12-19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863600" y="0"/>
            <a:ext cx="145288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JRL0701500dc</a:t>
            </a:r>
            <a:r>
              <a:rPr lang="en-US" sz="1200">
                <a:latin typeface="Arial"/>
              </a:rPr>
              <a:t>
</a:t>
            </a:r>
            <a:r>
              <a:rPr lang="en-US" sz="1200" b="true">
                <a:latin typeface="Arial"/>
              </a:rPr>
              <a:t>Reference Number</a:t>
            </a:r>
            <a:r>
              <a:rPr lang="en-US" sz="1200" b="false">
                <a:latin typeface="Arial"/>
              </a:rPr>
              <a:t> </a:t>
            </a:r>
            <a:r>
              <a:rPr lang="en-US" sz="1200" b="false">
                <a:latin typeface="Arial"/>
              </a:rPr>
              <a:t>Spencer 2922</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href=http://man-fe.hosted.exlibrisgroup.com/MU_VU1:BLENDED:44MAN_ALMA_DS21151726900001631&gt;UoM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Detail of annotation</a:t>
            </a:r>
            <a:r>
              <a:rPr lang="en-US" sz="1200">
                <a:latin typeface="Arial"/>
              </a:rPr>
              <a:t>
</a:t>
            </a:r>
            <a:r>
              <a:rPr lang="en-US" sz="1200" b="true">
                <a:latin typeface="Arial"/>
              </a:rPr>
              <a:t>Parent Work Title</a:t>
            </a:r>
            <a:r>
              <a:rPr lang="en-US" sz="1200" b="false">
                <a:latin typeface="Arial"/>
              </a:rPr>
              <a:t> </a:t>
            </a:r>
            <a:r>
              <a:rPr lang="en-US" sz="1200" b="false">
                <a:latin typeface="Arial"/>
              </a:rPr>
              <a:t>A dictionary of the English language: : in which the words are deduced from their originals, and illustrated in their different significations by examples from the best writers</a:t>
            </a:r>
            <a:r>
              <a:rPr lang="en-US" sz="1200">
                <a:latin typeface="Arial"/>
              </a:rPr>
              <a:t>
</a:t>
            </a:r>
            <a:r>
              <a:rPr lang="en-US" sz="1200" b="true">
                <a:latin typeface="Arial"/>
              </a:rPr>
              <a:t>Creator</a:t>
            </a:r>
            <a:r>
              <a:rPr lang="en-US" sz="1200" b="false">
                <a:latin typeface="Arial"/>
              </a:rPr>
              <a:t> </a:t>
            </a:r>
            <a:r>
              <a:rPr lang="en-US" sz="1200" b="false">
                <a:latin typeface="Arial"/>
              </a:rPr>
              <a:t>Johnson, Samuel, 1709-1784</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1773</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printed by W. Strahan, for W. Strahan, J. &amp; F. Rivington, T. Davies, J. Hinton, L. Davis [and 21 others in London]</a:t>
            </a:r>
            <a:r>
              <a:rPr lang="en-US" sz="1200">
                <a:latin typeface="Arial"/>
              </a:rPr>
              <a:t>
</a:t>
            </a:r>
            <a:r>
              <a:rPr lang="en-US" sz="1200" b="true">
                <a:latin typeface="Arial"/>
              </a:rPr>
              <a:t>Volume</a:t>
            </a:r>
            <a:r>
              <a:rPr lang="en-US" sz="1200" b="false">
                <a:latin typeface="Arial"/>
              </a:rPr>
              <a:t> </a:t>
            </a:r>
            <a:r>
              <a:rPr lang="en-US" sz="1200" b="false">
                <a:latin typeface="Arial"/>
              </a:rPr>
              <a:t>1</a:t>
            </a:r>
            <a:r>
              <a:rPr lang="en-US" sz="1200">
                <a:latin typeface="Arial"/>
              </a:rPr>
              <a:t>
</a:t>
            </a:r>
            <a:r>
              <a:rPr lang="en-US" sz="1200" b="true">
                <a:latin typeface="Arial"/>
              </a:rPr>
              <a:t>Page/Sheet</a:t>
            </a:r>
            <a:r>
              <a:rPr lang="en-US" sz="1200" b="false">
                <a:latin typeface="Arial"/>
              </a:rPr>
              <a:t> </a:t>
            </a:r>
            <a:r>
              <a:rPr lang="en-US" sz="1200" b="false">
                <a:latin typeface="Arial"/>
              </a:rPr>
              <a:t>CON</a:t>
            </a:r>
            <a:r>
              <a:rPr lang="en-US" sz="1200">
                <a:latin typeface="Arial"/>
              </a:rPr>
              <a:t>
</a:t>
            </a:r>
            <a:r>
              <a:rPr lang="en-US" sz="1200" b="true">
                <a:latin typeface="Arial"/>
              </a:rPr>
              <a:t>Description</a:t>
            </a:r>
            <a:r>
              <a:rPr lang="en-US" sz="1200" b="false">
                <a:latin typeface="Arial"/>
              </a:rPr>
              <a:t> </a:t>
            </a:r>
            <a:r>
              <a:rPr lang="en-US" sz="1200" b="false">
                <a:latin typeface="Arial"/>
              </a:rPr>
              <a:t>Detail of Johnson's annotation to the entry for 'Condoler' in the fourth edition of Samuel Johnson's Dictionary.</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Language and languages</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Johnson, Samuel, 1709-1784</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Notes</a:t>
            </a:r>
            <a:r>
              <a:rPr lang="en-US" sz="1200" b="false">
                <a:latin typeface="Arial"/>
              </a:rPr>
              <a:t> </a:t>
            </a:r>
            <a:r>
              <a:rPr lang="en-US" sz="1200" b="false">
                <a:latin typeface="Arial"/>
              </a:rPr>
              <a:t>The titlepages in red and black</a:t>
            </a:r>
            <a:r>
              <a:rPr lang="en-US" sz="1200">
                <a:latin typeface="Arial"/>
              </a:rPr>
              <a:t>
</a:t>
            </a:r>
            <a:r>
              <a:rPr lang="en-US" sz="1200" b="true">
                <a:latin typeface="Arial"/>
              </a:rPr>
              <a:t>Date Captured (yyyy-mm-dd)</a:t>
            </a:r>
            <a:r>
              <a:rPr lang="en-US" sz="1200" b="false">
                <a:latin typeface="Arial"/>
              </a:rPr>
              <a:t> </a:t>
            </a:r>
            <a:r>
              <a:rPr lang="en-US" sz="1200" b="false">
                <a:latin typeface="Arial"/>
              </a:rPr>
              <a:t>2006-12-19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2007-04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181600" y="0"/>
            <a:ext cx="5892800" cy="9144000"/>
          </a:xfrm>
          <a:prstGeom prst="rect">
            <a:avLst/>
          </a:prstGeom>
        </p:spPr>
      </p:pic>
      <p:sp>
        <p:nvSpPr>
          <p:cNvPr name="TextBox 3" id="3"/>
          <p:cNvSpPr txBox="true"/>
          <p:nvPr/>
        </p:nvSpPr>
        <p:spPr>
          <a:xfrm>
            <a:off x="0" y="9144000"/>
            <a:ext cx="16256000" cy="6502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JRL1201536</a:t>
            </a:r>
            <a:r>
              <a:rPr lang="en-US" sz="1200">
                <a:latin typeface="Arial"/>
              </a:rPr>
              <a:t>
</a:t>
            </a:r>
            <a:r>
              <a:rPr lang="en-US" sz="1200" b="true">
                <a:latin typeface="Arial"/>
              </a:rPr>
              <a:t>Reference Number</a:t>
            </a:r>
            <a:r>
              <a:rPr lang="en-US" sz="1200" b="false">
                <a:latin typeface="Arial"/>
              </a:rPr>
              <a:t> </a:t>
            </a:r>
            <a:r>
              <a:rPr lang="en-US" sz="1200" b="false">
                <a:latin typeface="Arial"/>
              </a:rPr>
              <a:t>Spencer 22348</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href=http://man-fe.hosted.exlibrisgroup.com/MU_VU1:BLENDED:44MAN_ALMA_DS21209817250001631&gt;UoM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Civil war figures against a backdrop portrait of James I</a:t>
            </a:r>
            <a:r>
              <a:rPr lang="en-US" sz="1200">
                <a:latin typeface="Arial"/>
              </a:rPr>
              <a:t>
</a:t>
            </a:r>
            <a:r>
              <a:rPr lang="en-US" sz="1200" b="true">
                <a:latin typeface="Arial"/>
              </a:rPr>
              <a:t>Parent Work Title</a:t>
            </a:r>
            <a:r>
              <a:rPr lang="en-US" sz="1200" b="false">
                <a:latin typeface="Arial"/>
              </a:rPr>
              <a:t> </a:t>
            </a:r>
            <a:r>
              <a:rPr lang="en-US" sz="1200" b="false">
                <a:latin typeface="Arial"/>
              </a:rPr>
              <a:t>The history of the rebellion and civil wars in England</a:t>
            </a:r>
            <a:r>
              <a:rPr lang="en-US" sz="1200">
                <a:latin typeface="Arial"/>
              </a:rPr>
              <a:t>
</a:t>
            </a:r>
            <a:r>
              <a:rPr lang="en-US" sz="1200" b="true">
                <a:latin typeface="Arial"/>
              </a:rPr>
              <a:t>Creator</a:t>
            </a:r>
            <a:r>
              <a:rPr lang="en-US" sz="1200" b="false">
                <a:latin typeface="Arial"/>
              </a:rPr>
              <a:t> </a:t>
            </a:r>
            <a:r>
              <a:rPr lang="en-US" sz="1200" b="false">
                <a:latin typeface="Arial"/>
              </a:rPr>
              <a:t>Passe, Willem van de, 1598-approximately 1637</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Jenner, Thomas, -1673</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Clarendon, Edward Hyde, Earl of, 1609-1674</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1807</a:t>
            </a:r>
            <a:r>
              <a:rPr lang="en-US" sz="1200">
                <a:latin typeface="Arial"/>
              </a:rPr>
              <a:t>
</a:t>
            </a:r>
            <a:r>
              <a:rPr lang="en-US" sz="1200" b="true">
                <a:latin typeface="Arial"/>
              </a:rPr>
              <a:t>Publication Details</a:t>
            </a:r>
            <a:r>
              <a:rPr lang="en-US" sz="1200" b="false">
                <a:latin typeface="Arial"/>
              </a:rPr>
              <a:t> </a:t>
            </a:r>
            <a:r>
              <a:rPr lang="en-US" sz="1200" b="false">
                <a:latin typeface="Arial"/>
              </a:rPr>
              <a:t>Oxford</a:t>
            </a:r>
            <a:r>
              <a:rPr lang="en-US" sz="1200">
                <a:latin typeface="Arial"/>
              </a:rPr>
              <a:t>
</a:t>
            </a:r>
            <a:r>
              <a:rPr lang="en-US" sz="1200" b="true">
                <a:latin typeface="Arial"/>
              </a:rPr>
              <a:t>Volume</a:t>
            </a:r>
            <a:r>
              <a:rPr lang="en-US" sz="1200" b="false">
                <a:latin typeface="Arial"/>
              </a:rPr>
              <a:t> </a:t>
            </a:r>
            <a:r>
              <a:rPr lang="en-US" sz="1200" b="false">
                <a:latin typeface="Arial"/>
              </a:rPr>
              <a:t>Vol. I: part I</a:t>
            </a:r>
            <a:r>
              <a:rPr lang="en-US" sz="1200">
                <a:latin typeface="Arial"/>
              </a:rPr>
              <a:t>
</a:t>
            </a:r>
            <a:r>
              <a:rPr lang="en-US" sz="1200" b="true">
                <a:latin typeface="Arial"/>
              </a:rPr>
              <a:t>Page/Sheet</a:t>
            </a:r>
            <a:r>
              <a:rPr lang="en-US" sz="1200" b="false">
                <a:latin typeface="Arial"/>
              </a:rPr>
              <a:t> </a:t>
            </a:r>
            <a:r>
              <a:rPr lang="en-US" sz="1200" b="false">
                <a:latin typeface="Arial"/>
              </a:rPr>
              <a:t>22</a:t>
            </a:r>
            <a:r>
              <a:rPr lang="en-US" sz="1200">
                <a:latin typeface="Arial"/>
              </a:rPr>
              <a:t>
</a:t>
            </a:r>
            <a:r>
              <a:rPr lang="en-US" sz="1200" b="true">
                <a:latin typeface="Arial"/>
              </a:rPr>
              <a:t>Description</a:t>
            </a:r>
            <a:r>
              <a:rPr lang="en-US" sz="1200" b="false">
                <a:latin typeface="Arial"/>
              </a:rPr>
              <a:t> </a:t>
            </a:r>
            <a:r>
              <a:rPr lang="en-US" sz="1200" b="false">
                <a:latin typeface="Arial"/>
              </a:rPr>
              <a:t>Images of civil war figures against a backdrop portrait of James I.</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Great Britain--History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Sub-Category</a:t>
            </a:r>
            <a:r>
              <a:rPr lang="en-US" sz="1200" b="false">
                <a:latin typeface="Arial"/>
              </a:rPr>
              <a:t> </a:t>
            </a:r>
            <a:r>
              <a:rPr lang="en-US" sz="1200" b="false">
                <a:latin typeface="Arial"/>
              </a:rPr>
              <a:t>Portraits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17th Century CE</a:t>
            </a:r>
            <a:r>
              <a:rPr lang="en-US" sz="1200">
                <a:latin typeface="Arial"/>
              </a:rPr>
              <a:t>
</a:t>
            </a:r>
            <a:r>
              <a:rPr lang="en-US" sz="1200" b="true">
                <a:latin typeface="Arial"/>
              </a:rPr>
              <a:t>People Covered</a:t>
            </a:r>
            <a:r>
              <a:rPr lang="en-US" sz="1200" b="false">
                <a:latin typeface="Arial"/>
              </a:rPr>
              <a:t> </a:t>
            </a:r>
            <a:r>
              <a:rPr lang="en-US" sz="1200" b="false">
                <a:latin typeface="Arial"/>
              </a:rPr>
              <a:t>James I, King of England, 1566-1625</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Notes</a:t>
            </a:r>
            <a:r>
              <a:rPr lang="en-US" sz="1200" b="false">
                <a:latin typeface="Arial"/>
              </a:rPr>
              <a:t> </a:t>
            </a:r>
            <a:r>
              <a:rPr lang="en-US" sz="1200" b="false">
                <a:latin typeface="Arial"/>
              </a:rPr>
              <a:t>New edition [with extra illustrations].</a:t>
            </a:r>
            <a:r>
              <a:rPr lang="en-US" sz="1200">
                <a:latin typeface="Arial"/>
              </a:rPr>
              <a:t>
</a:t>
            </a:r>
            <a:r>
              <a:rPr lang="en-US" sz="1200" b="true">
                <a:latin typeface="Arial"/>
              </a:rPr>
              <a:t>Date Captured (yyyy-mm-dd)</a:t>
            </a:r>
            <a:r>
              <a:rPr lang="en-US" sz="1200" b="false">
                <a:latin typeface="Arial"/>
              </a:rPr>
              <a:t> </a:t>
            </a:r>
            <a:r>
              <a:rPr lang="en-US" sz="1200" b="false">
                <a:latin typeface="Arial"/>
              </a:rPr>
              <a:t>2011-09-23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2011-10</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