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854200" y="0"/>
            <a:ext cx="125349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JRL0803372dc</a:t>
            </a:r>
            <a:r>
              <a:rPr lang="en-US" sz="1200">
                <a:latin typeface="Arial"/>
              </a:rPr>
              <a:t>
</a:t>
            </a:r>
            <a:r>
              <a:rPr lang="en-US" sz="1200" b="true">
                <a:latin typeface="Arial"/>
              </a:rPr>
              <a:t>Reference Number</a:t>
            </a:r>
            <a:r>
              <a:rPr lang="en-US" sz="1200" b="false">
                <a:latin typeface="Arial"/>
              </a:rPr>
              <a:t> </a:t>
            </a:r>
            <a:r>
              <a:rPr lang="en-US" sz="1200" b="false">
                <a:latin typeface="Arial"/>
              </a:rPr>
              <a:t>DDCW/8/18</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href="http://www.librarysearch.manchester.ac.uk/MU_VU1:BLENDED:44MAN_ELGAR_DSgb135ddcw"&gt;Charles Wesley Papers&lt;/a&gt;</a:t>
            </a:r>
            <a:r>
              <a:rPr lang="en-US" sz="1200">
                <a:latin typeface="Arial"/>
              </a:rPr>
              <a:t>
</a:t>
            </a:r>
            <a:r>
              <a:rPr lang="en-US" sz="1200" b="true">
                <a:latin typeface="Arial"/>
              </a:rPr>
              <a:t>Image Title</a:t>
            </a:r>
            <a:r>
              <a:rPr lang="en-US" sz="1200" b="false">
                <a:latin typeface="Arial"/>
              </a:rPr>
              <a:t> </a:t>
            </a:r>
            <a:r>
              <a:rPr lang="en-US" sz="1200" b="false">
                <a:latin typeface="Arial"/>
              </a:rPr>
              <a:t>Bristol subscribers</a:t>
            </a:r>
            <a:r>
              <a:rPr lang="en-US" sz="1200">
                <a:latin typeface="Arial"/>
              </a:rPr>
              <a:t>
</a:t>
            </a:r>
            <a:r>
              <a:rPr lang="en-US" sz="1200" b="true">
                <a:latin typeface="Arial"/>
              </a:rPr>
              <a:t>Parent Work Title</a:t>
            </a:r>
            <a:r>
              <a:rPr lang="en-US" sz="1200" b="false">
                <a:latin typeface="Arial"/>
              </a:rPr>
              <a:t> </a:t>
            </a:r>
            <a:r>
              <a:rPr lang="en-US" sz="1200" b="false">
                <a:latin typeface="Arial"/>
              </a:rPr>
              <a:t>Manuscript list of subscribers to 'Hymns and Sacred Poems', 1749</a:t>
            </a:r>
            <a:r>
              <a:rPr lang="en-US" sz="1200">
                <a:latin typeface="Arial"/>
              </a:rPr>
              <a:t>
</a:t>
            </a:r>
            <a:r>
              <a:rPr lang="en-US" sz="1200" b="true">
                <a:latin typeface="Arial"/>
              </a:rPr>
              <a:t>Creator</a:t>
            </a:r>
            <a:r>
              <a:rPr lang="en-US" sz="1200" b="false">
                <a:latin typeface="Arial"/>
              </a:rPr>
              <a:t> </a:t>
            </a:r>
            <a:r>
              <a:rPr lang="en-US" sz="1200" b="false">
                <a:latin typeface="Arial"/>
              </a:rPr>
              <a:t>Wesley, Charles, 1707-1788</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1749</a:t>
            </a:r>
            <a:r>
              <a:rPr lang="en-US" sz="1200">
                <a:latin typeface="Arial"/>
              </a:rPr>
              <a:t>
</a:t>
            </a:r>
            <a:r>
              <a:rPr lang="en-US" sz="1200" b="true">
                <a:latin typeface="Arial"/>
              </a:rPr>
              <a:t>Description</a:t>
            </a:r>
            <a:r>
              <a:rPr lang="en-US" sz="1200" b="false">
                <a:latin typeface="Arial"/>
              </a:rPr>
              <a:t> </a:t>
            </a:r>
            <a:r>
              <a:rPr lang="en-US" sz="1200" b="false">
                <a:latin typeface="Arial"/>
              </a:rPr>
              <a:t>Manuscript list of subscribers to the Wesleys' 'Hymns and Sacred Poems', 1749. The ledger is open at the entry for Bristol. The Wesleys advertised for subscribers prior to the publication of early hymnbooks. Copies would be dispatched to the preachers, who would then distribute them. The original purchase price of the 1749 edition of Hymns and Sacred Poems was five shillings.</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Methodist Church</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Christianity</a:t>
            </a:r>
            <a:r>
              <a:rPr lang="en-US" sz="1200">
                <a:latin typeface="Arial"/>
              </a:rPr>
              <a:t>
</a:t>
            </a:r>
            <a:r>
              <a:rPr lang="en-US" sz="1200" b="true">
                <a:latin typeface="Arial"/>
              </a:rPr>
              <a:t>Subject</a:t>
            </a:r>
            <a:r>
              <a:rPr lang="en-US" sz="1200" b="false">
                <a:latin typeface="Arial"/>
              </a:rPr>
              <a:t> </a:t>
            </a:r>
            <a:r>
              <a:rPr lang="en-US" sz="1200" b="false">
                <a:latin typeface="Arial"/>
              </a:rPr>
              <a:t>Hymns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Bristol</a:t>
            </a:r>
            <a:r>
              <a:rPr lang="en-US" sz="1200">
                <a:latin typeface="Arial"/>
              </a:rPr>
              <a:t>
</a:t>
            </a:r>
            <a:r>
              <a:rPr lang="en-US" sz="1200" b="true">
                <a:latin typeface="Arial"/>
              </a:rPr>
              <a:t>Item Height</a:t>
            </a:r>
            <a:r>
              <a:rPr lang="en-US" sz="1200" b="false">
                <a:latin typeface="Arial"/>
              </a:rPr>
              <a:t> </a:t>
            </a:r>
            <a:r>
              <a:rPr lang="en-US" sz="1200" b="false">
                <a:latin typeface="Arial"/>
              </a:rPr>
              <a:t>155 mm</a:t>
            </a:r>
            <a:r>
              <a:rPr lang="en-US" sz="1200">
                <a:latin typeface="Arial"/>
              </a:rPr>
              <a:t>
</a:t>
            </a:r>
            <a:r>
              <a:rPr lang="en-US" sz="1200" b="true">
                <a:latin typeface="Arial"/>
              </a:rPr>
              <a:t>Item Width</a:t>
            </a:r>
            <a:r>
              <a:rPr lang="en-US" sz="1200" b="false">
                <a:latin typeface="Arial"/>
              </a:rPr>
              <a:t> </a:t>
            </a:r>
            <a:r>
              <a:rPr lang="en-US" sz="1200" b="false">
                <a:latin typeface="Arial"/>
              </a:rPr>
              <a:t>189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Methodist Church</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Trustees for Methodist Church Purposes (TMCP)</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2008-01-28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2008-05</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610100" y="0"/>
            <a:ext cx="7035800" cy="9144000"/>
          </a:xfrm>
          <a:prstGeom prst="rect">
            <a:avLst/>
          </a:prstGeom>
        </p:spPr>
      </p:pic>
      <p:sp>
        <p:nvSpPr>
          <p:cNvPr name="TextBox 3" id="3"/>
          <p:cNvSpPr txBox="true"/>
          <p:nvPr/>
        </p:nvSpPr>
        <p:spPr>
          <a:xfrm>
            <a:off x="0" y="9144000"/>
            <a:ext cx="16256000" cy="4838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JRL030353tr</a:t>
            </a:r>
            <a:r>
              <a:rPr lang="en-US" sz="1200">
                <a:latin typeface="Arial"/>
              </a:rPr>
              <a:t>
</a:t>
            </a:r>
            <a:r>
              <a:rPr lang="en-US" sz="1200" b="true">
                <a:latin typeface="Arial"/>
              </a:rPr>
              <a:t>Reference Number</a:t>
            </a:r>
            <a:r>
              <a:rPr lang="en-US" sz="1200" b="false">
                <a:latin typeface="Arial"/>
              </a:rPr>
              <a:t> </a:t>
            </a:r>
            <a:r>
              <a:rPr lang="en-US" sz="1200" b="false">
                <a:latin typeface="Arial"/>
              </a:rPr>
              <a:t>DDWes/2/49</a:t>
            </a:r>
            <a:r>
              <a:rPr lang="en-US" sz="1200">
                <a:latin typeface="Arial"/>
              </a:rPr>
              <a:t>
</a:t>
            </a:r>
            <a:r>
              <a:rPr lang="en-US" sz="1200" b="true">
                <a:latin typeface="Arial"/>
              </a:rPr>
              <a:t>Previous Accession Number</a:t>
            </a:r>
            <a:r>
              <a:rPr lang="en-US" sz="1200" b="false">
                <a:latin typeface="Arial"/>
              </a:rPr>
              <a:t> </a:t>
            </a:r>
            <a:r>
              <a:rPr lang="en-US" sz="1200" b="false">
                <a:latin typeface="Arial"/>
              </a:rPr>
              <a:t>Wesley Brown Folio 2, page 62</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href="http://www.librarysearch.manchester.ac.uk/MU_VU1:BLENDED:44MAN_ELGAR_DSgb135ddwf"&gt;The Wesley Family Papers&lt;/a&gt;</a:t>
            </a:r>
            <a:r>
              <a:rPr lang="en-US" sz="1200">
                <a:latin typeface="Arial"/>
              </a:rPr>
              <a:t>
</a:t>
            </a:r>
            <a:r>
              <a:rPr lang="en-US" sz="1200" b="true">
                <a:latin typeface="Arial"/>
              </a:rPr>
              <a:t>Image Title</a:t>
            </a:r>
            <a:r>
              <a:rPr lang="en-US" sz="1200" b="false">
                <a:latin typeface="Arial"/>
              </a:rPr>
              <a:t> </a:t>
            </a:r>
            <a:r>
              <a:rPr lang="en-US" sz="1200" b="false">
                <a:latin typeface="Arial"/>
              </a:rPr>
              <a:t>Engraving of John Nelson aged sixty-six</a:t>
            </a:r>
            <a:r>
              <a:rPr lang="en-US" sz="1200">
                <a:latin typeface="Arial"/>
              </a:rPr>
              <a:t>
</a:t>
            </a:r>
            <a:r>
              <a:rPr lang="en-US" sz="1200" b="true">
                <a:latin typeface="Arial"/>
              </a:rPr>
              <a:t>Series Title</a:t>
            </a:r>
            <a:r>
              <a:rPr lang="en-US" sz="1200" b="false">
                <a:latin typeface="Arial"/>
              </a:rPr>
              <a:t> </a:t>
            </a:r>
            <a:r>
              <a:rPr lang="en-US" sz="1200" b="false">
                <a:latin typeface="Arial"/>
              </a:rPr>
              <a:t>Wesley Family Letters (1739-1797)</a:t>
            </a:r>
            <a:r>
              <a:rPr lang="en-US" sz="1200">
                <a:latin typeface="Arial"/>
              </a:rPr>
              <a:t>
</a:t>
            </a:r>
            <a:r>
              <a:rPr lang="en-US" sz="1200" b="true">
                <a:latin typeface="Arial"/>
              </a:rPr>
              <a:t>Date Created</a:t>
            </a:r>
            <a:r>
              <a:rPr lang="en-US" sz="1200" b="false">
                <a:latin typeface="Arial"/>
              </a:rPr>
              <a:t> </a:t>
            </a:r>
            <a:r>
              <a:rPr lang="en-US" sz="1200" b="false">
                <a:latin typeface="Arial"/>
              </a:rPr>
              <a:t>[date not identified]</a:t>
            </a:r>
            <a:r>
              <a:rPr lang="en-US" sz="1200">
                <a:latin typeface="Arial"/>
              </a:rPr>
              <a:t>
</a:t>
            </a:r>
            <a:r>
              <a:rPr lang="en-US" sz="1200" b="true">
                <a:latin typeface="Arial"/>
              </a:rPr>
              <a:t>Description</a:t>
            </a:r>
            <a:r>
              <a:rPr lang="en-US" sz="1200" b="false">
                <a:latin typeface="Arial"/>
              </a:rPr>
              <a:t> </a:t>
            </a:r>
            <a:r>
              <a:rPr lang="en-US" sz="1200" b="false">
                <a:latin typeface="Arial"/>
              </a:rPr>
              <a:t>Portrait engraving of the itinerant preacher John Nelson, aged 66. John Nelson was one of the most famous of Wesley's preachers. A poorly educated stonemason, Nelson enjoyed such success as an evangelist in his native Yorkshire that he was nicknamed the 'Apostle of the North'.</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Language Code</a:t>
            </a:r>
            <a:r>
              <a:rPr lang="en-US" sz="1200" b="false">
                <a:latin typeface="Arial"/>
              </a:rPr>
              <a:t> </a:t>
            </a:r>
            <a:r>
              <a:rPr lang="en-US" sz="1200" b="false">
                <a:latin typeface="Arial"/>
              </a:rPr>
              <a:t>eng</a:t>
            </a:r>
            <a:r>
              <a:rPr lang="en-US" sz="1200">
                <a:latin typeface="Arial"/>
              </a:rPr>
              <a:t>
</a:t>
            </a:r>
            <a:r>
              <a:rPr lang="en-US" sz="1200" b="true">
                <a:latin typeface="Arial"/>
              </a:rPr>
              <a:t>Subject</a:t>
            </a:r>
            <a:r>
              <a:rPr lang="en-US" sz="1200" b="false">
                <a:latin typeface="Arial"/>
              </a:rPr>
              <a:t> </a:t>
            </a:r>
            <a:r>
              <a:rPr lang="en-US" sz="1200" b="false">
                <a:latin typeface="Arial"/>
              </a:rPr>
              <a:t>Methodist Church</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Portraits</a:t>
            </a:r>
            <a:r>
              <a:rPr lang="en-US" sz="1200">
                <a:latin typeface="Arial"/>
              </a:rPr>
              <a:t>
</a:t>
            </a:r>
            <a:r>
              <a:rPr lang="en-US" sz="1200" b="true">
                <a:latin typeface="Arial"/>
              </a:rPr>
              <a:t>Technique Used</a:t>
            </a:r>
            <a:r>
              <a:rPr lang="en-US" sz="1200" b="false">
                <a:latin typeface="Arial"/>
              </a:rPr>
              <a:t> </a:t>
            </a:r>
            <a:r>
              <a:rPr lang="en-US" sz="1200" b="false">
                <a:latin typeface="Arial"/>
              </a:rPr>
              <a:t>Engraving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Methodist Church</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Trustees for Methodist Church Purposes (TMCP)</a:t>
            </a:r>
            <a:r>
              <a:rPr lang="en-US" sz="1200">
                <a:latin typeface="Arial"/>
              </a:rPr>
              <a:t>
</a:t>
            </a:r>
            <a:r>
              <a:rPr lang="en-US" sz="1200" b="true">
                <a:latin typeface="Arial"/>
              </a:rPr>
              <a:t>Notes</a:t>
            </a:r>
            <a:r>
              <a:rPr lang="en-US" sz="1200" b="false">
                <a:latin typeface="Arial"/>
              </a:rPr>
              <a:t> </a:t>
            </a:r>
            <a:r>
              <a:rPr lang="en-US" sz="1200" b="false">
                <a:latin typeface="Arial"/>
              </a:rPr>
              <a:t>See the Methodist Web Exhibitions</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2006-07</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