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slide1.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298700" y="0"/>
            <a:ext cx="11645900" cy="9144000"/>
          </a:xfrm>
          <a:prstGeom prst="rect">
            <a:avLst/>
          </a:prstGeom>
        </p:spPr>
      </p:pic>
      <p:sp>
        <p:nvSpPr>
          <p:cNvPr name="TextBox 3" id="3"/>
          <p:cNvSpPr txBox="true"/>
          <p:nvPr/>
        </p:nvSpPr>
        <p:spPr>
          <a:xfrm>
            <a:off x="0" y="9144000"/>
            <a:ext cx="16256000" cy="6959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JRL1500854</a:t>
            </a:r>
            <a:r>
              <a:rPr lang="en-US" sz="1200">
                <a:latin typeface="Arial"/>
              </a:rPr>
              <a:t>
</a:t>
            </a:r>
            <a:r>
              <a:rPr lang="en-US" sz="1200" b="true">
                <a:latin typeface="Arial"/>
              </a:rPr>
              <a:t>Reference Number</a:t>
            </a:r>
            <a:r>
              <a:rPr lang="en-US" sz="1200" b="false">
                <a:latin typeface="Arial"/>
              </a:rPr>
              <a:t> </a:t>
            </a:r>
            <a:r>
              <a:rPr lang="en-US" sz="1200" b="false">
                <a:latin typeface="Arial"/>
              </a:rPr>
              <a:t>Aldine 3553</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href="http://man-fe.hosted.exlibrisgroup.com/MU_VU1:44MAN_ALMA_DS21164282330001631"&gt;UoM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Opening text</a:t>
            </a:r>
            <a:r>
              <a:rPr lang="en-US" sz="1200">
                <a:latin typeface="Arial"/>
              </a:rPr>
              <a:t>
</a:t>
            </a:r>
            <a:r>
              <a:rPr lang="en-US" sz="1200" b="true">
                <a:latin typeface="Arial"/>
              </a:rPr>
              <a:t>Parent Work Title</a:t>
            </a:r>
            <a:r>
              <a:rPr lang="en-US" sz="1200" b="false">
                <a:latin typeface="Arial"/>
              </a:rPr>
              <a:t> </a:t>
            </a:r>
            <a:r>
              <a:rPr lang="en-US" sz="1200" b="false">
                <a:latin typeface="Arial"/>
              </a:rPr>
              <a:t>Hoc volvmine continentvr haec. Commentariorum de bello Gallico libri VIII ; De bello ciuili pompeiano. libri IIII. ; De bello Alexandrino. liber I. ; De bello Africano. liber I. ; De Bello Hispaniensi. liber I. : Pictura totius Galliæ, diuisæ in parteis treis, secundum C. Cæsaris Commentarios. Nomina locorum, urbiumq[ue];, &amp; populorum Galliæ, ut olim dicebantur latine, &amp; nunc dicuntur gallice, secundum ordinem alphabeti. Pictura pontis in Rheno. Item Auarici. Alexiæ. Vxelloduni. Massiliæ. Literæ Max. Pontificum, nequis libros cura nostra excusos imprimat, uendatue &amp;c. ut in literis sub pœna excommunicationis lata sententia.</a:t>
            </a:r>
            <a:r>
              <a:rPr lang="en-US" sz="1200">
                <a:latin typeface="Arial"/>
              </a:rPr>
              <a:t>
</a:t>
            </a:r>
            <a:r>
              <a:rPr lang="en-US" sz="1200" b="true">
                <a:latin typeface="Arial"/>
              </a:rPr>
              <a:t>Creator</a:t>
            </a:r>
            <a:r>
              <a:rPr lang="en-US" sz="1200" b="false">
                <a:latin typeface="Arial"/>
              </a:rPr>
              <a:t> </a:t>
            </a:r>
            <a:r>
              <a:rPr lang="en-US" sz="1200" b="false">
                <a:latin typeface="Arial"/>
              </a:rPr>
              <a:t>Caesar, Julius</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Manuzio, Aldo, 1449 or 50-1515</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Torresanus, Andreas, de Asula, 1451-1529</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Giocondo, Giovanni, approximately 1433-1515</a:t>
            </a:r>
            <a:r>
              <a:rPr lang="en-US" sz="1200">
                <a:latin typeface="Arial"/>
              </a:rPr>
              <a:t>
</a:t>
            </a:r>
            <a:r>
              <a:rPr lang="en-US" sz="1200" b="true">
                <a:latin typeface="Arial"/>
              </a:rPr>
              <a:t>Creator Role</a:t>
            </a:r>
            <a:r>
              <a:rPr lang="en-US" sz="1200" b="false">
                <a:latin typeface="Arial"/>
              </a:rPr>
              <a:t> </a:t>
            </a:r>
            <a:r>
              <a:rPr lang="en-US" sz="1200" b="false">
                <a:latin typeface="Arial"/>
              </a:rPr>
              <a:t>Editor</a:t>
            </a:r>
            <a:r>
              <a:rPr lang="en-US" sz="1200">
                <a:latin typeface="Arial"/>
              </a:rPr>
              <a:t>
</a:t>
            </a:r>
            <a:r>
              <a:rPr lang="en-US" sz="1200" b="true">
                <a:latin typeface="Arial"/>
              </a:rPr>
              <a:t>Date Created</a:t>
            </a:r>
            <a:r>
              <a:rPr lang="en-US" sz="1200" b="false">
                <a:latin typeface="Arial"/>
              </a:rPr>
              <a:t> </a:t>
            </a:r>
            <a:r>
              <a:rPr lang="en-US" sz="1200" b="false">
                <a:latin typeface="Arial"/>
              </a:rPr>
              <a:t>1513-04</a:t>
            </a:r>
            <a:r>
              <a:rPr lang="en-US" sz="1200">
                <a:latin typeface="Arial"/>
              </a:rPr>
              <a:t>
</a:t>
            </a:r>
            <a:r>
              <a:rPr lang="en-US" sz="1200" b="true">
                <a:latin typeface="Arial"/>
              </a:rPr>
              <a:t>Publication Details</a:t>
            </a:r>
            <a:r>
              <a:rPr lang="en-US" sz="1200" b="false">
                <a:latin typeface="Arial"/>
              </a:rPr>
              <a:t> </a:t>
            </a:r>
            <a:r>
              <a:rPr lang="en-US" sz="1200" b="false">
                <a:latin typeface="Arial"/>
              </a:rPr>
              <a:t>Venetiis: in aedibus Aldi, et Andreae soceri</a:t>
            </a:r>
            <a:r>
              <a:rPr lang="en-US" sz="1200">
                <a:latin typeface="Arial"/>
              </a:rPr>
              <a:t>
</a:t>
            </a:r>
            <a:r>
              <a:rPr lang="en-US" sz="1200" b="true">
                <a:latin typeface="Arial"/>
              </a:rPr>
              <a:t>Page/Sheet</a:t>
            </a:r>
            <a:r>
              <a:rPr lang="en-US" sz="1200" b="false">
                <a:latin typeface="Arial"/>
              </a:rPr>
              <a:t> </a:t>
            </a:r>
            <a:r>
              <a:rPr lang="en-US" sz="1200" b="false">
                <a:latin typeface="Arial"/>
              </a:rPr>
              <a:t>a1r</a:t>
            </a:r>
            <a:r>
              <a:rPr lang="en-US" sz="1200">
                <a:latin typeface="Arial"/>
              </a:rPr>
              <a:t>
</a:t>
            </a:r>
            <a:r>
              <a:rPr lang="en-US" sz="1200" b="true">
                <a:latin typeface="Arial"/>
              </a:rPr>
              <a:t>Description</a:t>
            </a:r>
            <a:r>
              <a:rPr lang="en-US" sz="1200" b="false">
                <a:latin typeface="Arial"/>
              </a:rPr>
              <a:t> </a:t>
            </a:r>
            <a:r>
              <a:rPr lang="en-US" sz="1200" b="false">
                <a:latin typeface="Arial"/>
              </a:rPr>
              <a:t>Digitally stitched image: inserted purple vellum leaf and opening text.</a:t>
            </a:r>
            <a:r>
              <a:rPr lang="en-US" sz="1200">
                <a:latin typeface="Arial"/>
              </a:rPr>
              <a:t>
</a:t>
            </a:r>
            <a:r>
              <a:rPr lang="en-US" sz="1200" b="true">
                <a:latin typeface="Arial"/>
              </a:rPr>
              <a:t>Keyword</a:t>
            </a:r>
            <a:r>
              <a:rPr lang="en-US" sz="1200" b="false">
                <a:latin typeface="Arial"/>
              </a:rPr>
              <a:t> </a:t>
            </a:r>
            <a:r>
              <a:rPr lang="en-US" sz="1200" b="false">
                <a:latin typeface="Arial"/>
              </a:rPr>
              <a:t>Aldus Manutius; Aldine Press.</a:t>
            </a:r>
            <a:r>
              <a:rPr lang="en-US" sz="1200">
                <a:latin typeface="Arial"/>
              </a:rPr>
              <a:t>
</a:t>
            </a:r>
            <a:r>
              <a:rPr lang="en-US" sz="1200" b="true">
                <a:latin typeface="Arial"/>
              </a:rPr>
              <a:t>Language Code</a:t>
            </a:r>
            <a:r>
              <a:rPr lang="en-US" sz="1200" b="false">
                <a:latin typeface="Arial"/>
              </a:rPr>
              <a:t> </a:t>
            </a:r>
            <a:r>
              <a:rPr lang="en-US" sz="1200" b="false">
                <a:latin typeface="Arial"/>
              </a:rPr>
              <a:t>lat-IT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Subject</a:t>
            </a:r>
            <a:r>
              <a:rPr lang="en-US" sz="1200" b="false">
                <a:latin typeface="Arial"/>
              </a:rPr>
              <a:t> </a:t>
            </a:r>
            <a:r>
              <a:rPr lang="en-US" sz="1200" b="false">
                <a:latin typeface="Arial"/>
              </a:rPr>
              <a:t>Rome -- History, Military -- 265-30 B.C</a:t>
            </a:r>
            <a:r>
              <a:rPr lang="en-US" sz="1200">
                <a:latin typeface="Arial"/>
              </a:rPr>
              <a:t>
</a:t>
            </a:r>
            <a:r>
              <a:rPr lang="en-US" sz="1200" b="true">
                <a:latin typeface="Arial"/>
              </a:rPr>
              <a:t>Subject</a:t>
            </a:r>
            <a:r>
              <a:rPr lang="en-US" sz="1200" b="false">
                <a:latin typeface="Arial"/>
              </a:rPr>
              <a:t> </a:t>
            </a:r>
            <a:r>
              <a:rPr lang="en-US" sz="1200" b="false">
                <a:latin typeface="Arial"/>
              </a:rPr>
              <a:t>Rome -- History -- Republic, 265-30 B.C -- Early works to 1800</a:t>
            </a:r>
            <a:r>
              <a:rPr lang="en-US" sz="1200">
                <a:latin typeface="Arial"/>
              </a:rPr>
              <a:t>
</a:t>
            </a:r>
            <a:r>
              <a:rPr lang="en-US" sz="1200" b="true">
                <a:latin typeface="Arial"/>
              </a:rPr>
              <a:t>Subject</a:t>
            </a:r>
            <a:r>
              <a:rPr lang="en-US" sz="1200" b="false">
                <a:latin typeface="Arial"/>
              </a:rPr>
              <a:t> </a:t>
            </a:r>
            <a:r>
              <a:rPr lang="en-US" sz="1200" b="false">
                <a:latin typeface="Arial"/>
              </a:rPr>
              <a:t>Military 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Composite image of JRL1500771 and JRL1500772</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2014-09-11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514600" y="0"/>
            <a:ext cx="11226800" cy="9144000"/>
          </a:xfrm>
          <a:prstGeom prst="rect">
            <a:avLst/>
          </a:prstGeom>
        </p:spPr>
      </p:pic>
      <p:sp>
        <p:nvSpPr>
          <p:cNvPr name="TextBox 3" id="3"/>
          <p:cNvSpPr txBox="true"/>
          <p:nvPr/>
        </p:nvSpPr>
        <p:spPr>
          <a:xfrm>
            <a:off x="0" y="9144000"/>
            <a:ext cx="16256000" cy="7112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JRL1500853</a:t>
            </a:r>
            <a:r>
              <a:rPr lang="en-US" sz="1200">
                <a:latin typeface="Arial"/>
              </a:rPr>
              <a:t>
</a:t>
            </a:r>
            <a:r>
              <a:rPr lang="en-US" sz="1200" b="true">
                <a:latin typeface="Arial"/>
              </a:rPr>
              <a:t>Reference Number</a:t>
            </a:r>
            <a:r>
              <a:rPr lang="en-US" sz="1200" b="false">
                <a:latin typeface="Arial"/>
              </a:rPr>
              <a:t> </a:t>
            </a:r>
            <a:r>
              <a:rPr lang="en-US" sz="1200" b="false">
                <a:latin typeface="Arial"/>
              </a:rPr>
              <a:t>Aldine 3553</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href="http://man-fe.hosted.exlibrisgroup.com/MU_VU1:44MAN_ALMA_DS21164282330001631"&gt;UoM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Map of Gaul</a:t>
            </a:r>
            <a:r>
              <a:rPr lang="en-US" sz="1200">
                <a:latin typeface="Arial"/>
              </a:rPr>
              <a:t>
</a:t>
            </a:r>
            <a:r>
              <a:rPr lang="en-US" sz="1200" b="true">
                <a:latin typeface="Arial"/>
              </a:rPr>
              <a:t>Parent Work Title</a:t>
            </a:r>
            <a:r>
              <a:rPr lang="en-US" sz="1200" b="false">
                <a:latin typeface="Arial"/>
              </a:rPr>
              <a:t> </a:t>
            </a:r>
            <a:r>
              <a:rPr lang="en-US" sz="1200" b="false">
                <a:latin typeface="Arial"/>
              </a:rPr>
              <a:t>Hoc volvmine continentvr haec. Commentariorum de bello Gallico libri VIII ; De bello ciuili pompeiano. libri IIII. ; De bello Alexandrino. liber I. ; De bello Africano. liber I. ; De Bello Hispaniensi. liber I. : Pictura totius Galliæ, diuisæ in parteis treis, secundum C. Cæsaris Commentarios. Nomina locorum, urbiumq[ue];, &amp; populorum Galliæ, ut olim dicebantur latine, &amp; nunc dicuntur gallice, secundum ordinem alphabeti. Pictura pontis in Rheno. Item Auarici. Alexiæ. Vxelloduni. Massiliæ. Literæ Max. Pontificum, nequis libros cura nostra excusos imprimat, uendatue &amp;c. ut in literis sub pœna excommunicationis lata sententia.</a:t>
            </a:r>
            <a:r>
              <a:rPr lang="en-US" sz="1200">
                <a:latin typeface="Arial"/>
              </a:rPr>
              <a:t>
</a:t>
            </a:r>
            <a:r>
              <a:rPr lang="en-US" sz="1200" b="true">
                <a:latin typeface="Arial"/>
              </a:rPr>
              <a:t>Creator</a:t>
            </a:r>
            <a:r>
              <a:rPr lang="en-US" sz="1200" b="false">
                <a:latin typeface="Arial"/>
              </a:rPr>
              <a:t> </a:t>
            </a:r>
            <a:r>
              <a:rPr lang="en-US" sz="1200" b="false">
                <a:latin typeface="Arial"/>
              </a:rPr>
              <a:t>Manuzio, Aldo, 1449 or 50-1515</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Caesar, Julius</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Torresanus, Andreas, de Asula, 1451-1529</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Giocondo, Giovanni, approximately 1433-1515</a:t>
            </a:r>
            <a:r>
              <a:rPr lang="en-US" sz="1200">
                <a:latin typeface="Arial"/>
              </a:rPr>
              <a:t>
</a:t>
            </a:r>
            <a:r>
              <a:rPr lang="en-US" sz="1200" b="true">
                <a:latin typeface="Arial"/>
              </a:rPr>
              <a:t>Creator Role</a:t>
            </a:r>
            <a:r>
              <a:rPr lang="en-US" sz="1200" b="false">
                <a:latin typeface="Arial"/>
              </a:rPr>
              <a:t> </a:t>
            </a:r>
            <a:r>
              <a:rPr lang="en-US" sz="1200" b="false">
                <a:latin typeface="Arial"/>
              </a:rPr>
              <a:t>Editor</a:t>
            </a:r>
            <a:r>
              <a:rPr lang="en-US" sz="1200">
                <a:latin typeface="Arial"/>
              </a:rPr>
              <a:t>
</a:t>
            </a:r>
            <a:r>
              <a:rPr lang="en-US" sz="1200" b="true">
                <a:latin typeface="Arial"/>
              </a:rPr>
              <a:t>Date Created</a:t>
            </a:r>
            <a:r>
              <a:rPr lang="en-US" sz="1200" b="false">
                <a:latin typeface="Arial"/>
              </a:rPr>
              <a:t> </a:t>
            </a:r>
            <a:r>
              <a:rPr lang="en-US" sz="1200" b="false">
                <a:latin typeface="Arial"/>
              </a:rPr>
              <a:t>1513-04</a:t>
            </a:r>
            <a:r>
              <a:rPr lang="en-US" sz="1200">
                <a:latin typeface="Arial"/>
              </a:rPr>
              <a:t>
</a:t>
            </a:r>
            <a:r>
              <a:rPr lang="en-US" sz="1200" b="true">
                <a:latin typeface="Arial"/>
              </a:rPr>
              <a:t>Publication Details</a:t>
            </a:r>
            <a:r>
              <a:rPr lang="en-US" sz="1200" b="false">
                <a:latin typeface="Arial"/>
              </a:rPr>
              <a:t> </a:t>
            </a:r>
            <a:r>
              <a:rPr lang="en-US" sz="1200" b="false">
                <a:latin typeface="Arial"/>
              </a:rPr>
              <a:t>Venetiis: in aedibus Aldi, et Andreae soceri</a:t>
            </a:r>
            <a:r>
              <a:rPr lang="en-US" sz="1200">
                <a:latin typeface="Arial"/>
              </a:rPr>
              <a:t>
</a:t>
            </a:r>
            <a:r>
              <a:rPr lang="en-US" sz="1200" b="true">
                <a:latin typeface="Arial"/>
              </a:rPr>
              <a:t>Description</a:t>
            </a:r>
            <a:r>
              <a:rPr lang="en-US" sz="1200" b="false">
                <a:latin typeface="Arial"/>
              </a:rPr>
              <a:t> </a:t>
            </a:r>
            <a:r>
              <a:rPr lang="en-US" sz="1200" b="false">
                <a:latin typeface="Arial"/>
              </a:rPr>
              <a:t>Digitally stitched opening: hand coloured map of Gaul.</a:t>
            </a:r>
            <a:r>
              <a:rPr lang="en-US" sz="1200">
                <a:latin typeface="Arial"/>
              </a:rPr>
              <a:t>
</a:t>
            </a:r>
            <a:r>
              <a:rPr lang="en-US" sz="1200" b="true">
                <a:latin typeface="Arial"/>
              </a:rPr>
              <a:t>Keyword</a:t>
            </a:r>
            <a:r>
              <a:rPr lang="en-US" sz="1200" b="false">
                <a:latin typeface="Arial"/>
              </a:rPr>
              <a:t> </a:t>
            </a:r>
            <a:r>
              <a:rPr lang="en-US" sz="1200" b="false">
                <a:latin typeface="Arial"/>
              </a:rPr>
              <a:t>Aldus Manutius; Aldine Press.</a:t>
            </a:r>
            <a:r>
              <a:rPr lang="en-US" sz="1200">
                <a:latin typeface="Arial"/>
              </a:rPr>
              <a:t>
</a:t>
            </a:r>
            <a:r>
              <a:rPr lang="en-US" sz="1200" b="true">
                <a:latin typeface="Arial"/>
              </a:rPr>
              <a:t>Language Code</a:t>
            </a:r>
            <a:r>
              <a:rPr lang="en-US" sz="1200" b="false">
                <a:latin typeface="Arial"/>
              </a:rPr>
              <a:t> </a:t>
            </a:r>
            <a:r>
              <a:rPr lang="en-US" sz="1200" b="false">
                <a:latin typeface="Arial"/>
              </a:rPr>
              <a:t>lat-IT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Subject</a:t>
            </a:r>
            <a:r>
              <a:rPr lang="en-US" sz="1200" b="false">
                <a:latin typeface="Arial"/>
              </a:rPr>
              <a:t> </a:t>
            </a:r>
            <a:r>
              <a:rPr lang="en-US" sz="1200" b="false">
                <a:latin typeface="Arial"/>
              </a:rPr>
              <a:t>Rome -- History, Military -- 265-30 B.C</a:t>
            </a:r>
            <a:r>
              <a:rPr lang="en-US" sz="1200">
                <a:latin typeface="Arial"/>
              </a:rPr>
              <a:t>
</a:t>
            </a:r>
            <a:r>
              <a:rPr lang="en-US" sz="1200" b="true">
                <a:latin typeface="Arial"/>
              </a:rPr>
              <a:t>Subject</a:t>
            </a:r>
            <a:r>
              <a:rPr lang="en-US" sz="1200" b="false">
                <a:latin typeface="Arial"/>
              </a:rPr>
              <a:t> </a:t>
            </a:r>
            <a:r>
              <a:rPr lang="en-US" sz="1200" b="false">
                <a:latin typeface="Arial"/>
              </a:rPr>
              <a:t>Rome -- History -- Republic, 265-30 B.C -- Early works to 1800</a:t>
            </a:r>
            <a:r>
              <a:rPr lang="en-US" sz="1200">
                <a:latin typeface="Arial"/>
              </a:rPr>
              <a:t>
</a:t>
            </a:r>
            <a:r>
              <a:rPr lang="en-US" sz="1200" b="true">
                <a:latin typeface="Arial"/>
              </a:rPr>
              <a:t>Subject</a:t>
            </a:r>
            <a:r>
              <a:rPr lang="en-US" sz="1200" b="false">
                <a:latin typeface="Arial"/>
              </a:rPr>
              <a:t> </a:t>
            </a:r>
            <a:r>
              <a:rPr lang="en-US" sz="1200" b="false">
                <a:latin typeface="Arial"/>
              </a:rPr>
              <a:t>Military 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Category of Material</a:t>
            </a:r>
            <a:r>
              <a:rPr lang="en-US" sz="1200" b="false">
                <a:latin typeface="Arial"/>
              </a:rPr>
              <a:t> </a:t>
            </a:r>
            <a:r>
              <a:rPr lang="en-US" sz="1200" b="false">
                <a:latin typeface="Arial"/>
              </a:rPr>
              <a:t>Maps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Places Covered</a:t>
            </a:r>
            <a:r>
              <a:rPr lang="en-US" sz="1200" b="false">
                <a:latin typeface="Arial"/>
              </a:rPr>
              <a:t> </a:t>
            </a:r>
            <a:r>
              <a:rPr lang="en-US" sz="1200" b="false">
                <a:latin typeface="Arial"/>
              </a:rPr>
              <a:t>France</a:t>
            </a:r>
            <a:r>
              <a:rPr lang="en-US" sz="1200">
                <a:latin typeface="Arial"/>
              </a:rPr>
              <a:t>
</a:t>
            </a:r>
            <a:r>
              <a:rPr lang="en-US" sz="1200" b="true">
                <a:latin typeface="Arial"/>
              </a:rPr>
              <a:t>Places Covered</a:t>
            </a:r>
            <a:r>
              <a:rPr lang="en-US" sz="1200" b="false">
                <a:latin typeface="Arial"/>
              </a:rPr>
              <a:t> </a:t>
            </a:r>
            <a:r>
              <a:rPr lang="en-US" sz="1200" b="false">
                <a:latin typeface="Arial"/>
              </a:rPr>
              <a:t>Germany</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Composite image of JRL1500769 and JRL1500770</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2014-09-11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273300" y="0"/>
            <a:ext cx="11709400" cy="9144000"/>
          </a:xfrm>
          <a:prstGeom prst="rect">
            <a:avLst/>
          </a:prstGeom>
        </p:spPr>
      </p:pic>
      <p:sp>
        <p:nvSpPr>
          <p:cNvPr name="TextBox 3" id="3"/>
          <p:cNvSpPr txBox="true"/>
          <p:nvPr/>
        </p:nvSpPr>
        <p:spPr>
          <a:xfrm>
            <a:off x="0" y="9144000"/>
            <a:ext cx="16256000" cy="7404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JRL1500852</a:t>
            </a:r>
            <a:r>
              <a:rPr lang="en-US" sz="1200">
                <a:latin typeface="Arial"/>
              </a:rPr>
              <a:t>
</a:t>
            </a:r>
            <a:r>
              <a:rPr lang="en-US" sz="1200" b="true">
                <a:latin typeface="Arial"/>
              </a:rPr>
              <a:t>Reference Number</a:t>
            </a:r>
            <a:r>
              <a:rPr lang="en-US" sz="1200" b="false">
                <a:latin typeface="Arial"/>
              </a:rPr>
              <a:t> </a:t>
            </a:r>
            <a:r>
              <a:rPr lang="en-US" sz="1200" b="false">
                <a:latin typeface="Arial"/>
              </a:rPr>
              <a:t>Aldine 3553</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href="http://man-fe.hosted.exlibrisgroup.com/MU_VU1:44MAN_ALMA_DS21164282330001631"&gt;UoM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Text and woodcut illustration</a:t>
            </a:r>
            <a:r>
              <a:rPr lang="en-US" sz="1200">
                <a:latin typeface="Arial"/>
              </a:rPr>
              <a:t>
</a:t>
            </a:r>
            <a:r>
              <a:rPr lang="en-US" sz="1200" b="true">
                <a:latin typeface="Arial"/>
              </a:rPr>
              <a:t>Alternative Image Title</a:t>
            </a:r>
            <a:r>
              <a:rPr lang="en-US" sz="1200" b="false">
                <a:latin typeface="Arial"/>
              </a:rPr>
              <a:t> </a:t>
            </a:r>
            <a:r>
              <a:rPr lang="en-US" sz="1200" b="false">
                <a:latin typeface="Arial"/>
              </a:rPr>
              <a:t>Massilia</a:t>
            </a:r>
            <a:r>
              <a:rPr lang="en-US" sz="1200">
                <a:latin typeface="Arial"/>
              </a:rPr>
              <a:t>
</a:t>
            </a:r>
            <a:r>
              <a:rPr lang="en-US" sz="1200" b="true">
                <a:latin typeface="Arial"/>
              </a:rPr>
              <a:t>Parent Work Title</a:t>
            </a:r>
            <a:r>
              <a:rPr lang="en-US" sz="1200" b="false">
                <a:latin typeface="Arial"/>
              </a:rPr>
              <a:t> </a:t>
            </a:r>
            <a:r>
              <a:rPr lang="en-US" sz="1200" b="false">
                <a:latin typeface="Arial"/>
              </a:rPr>
              <a:t>Hoc volvmine continentvr haec. Commentariorum de bello Gallico libri VIII ; De bello ciuili pompeiano. libri IIII. ; De bello Alexandrino. liber I. ; De bello Africano. liber I. ; De Bello Hispaniensi. liber I. : Pictura totius Galliæ, diuisæ in parteis treis, secundum C. Cæsaris Commentarios. Nomina locorum, urbiumq[ue];, &amp; populorum Galliæ, ut olim dicebantur latine, &amp; nunc dicuntur gallice, secundum ordinem alphabeti. Pictura pontis in Rheno. Item Auarici. Alexiæ. Vxelloduni. Massiliæ. Literæ Max. Pontificum, nequis libros cura nostra excusos imprimat, uendatue &amp;c. ut in literis sub pœna excommunicationis lata sententia.</a:t>
            </a:r>
            <a:r>
              <a:rPr lang="en-US" sz="1200">
                <a:latin typeface="Arial"/>
              </a:rPr>
              <a:t>
</a:t>
            </a:r>
            <a:r>
              <a:rPr lang="en-US" sz="1200" b="true">
                <a:latin typeface="Arial"/>
              </a:rPr>
              <a:t>Creator</a:t>
            </a:r>
            <a:r>
              <a:rPr lang="en-US" sz="1200" b="false">
                <a:latin typeface="Arial"/>
              </a:rPr>
              <a:t> </a:t>
            </a:r>
            <a:r>
              <a:rPr lang="en-US" sz="1200" b="false">
                <a:latin typeface="Arial"/>
              </a:rPr>
              <a:t>Manuzio, Aldo, 1449 or 50-1515</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Caesar, Julius</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Torresanus, Andreas, de Asula, 1451-1529</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Giocondo, Giovanni, approximately 1433-1515</a:t>
            </a:r>
            <a:r>
              <a:rPr lang="en-US" sz="1200">
                <a:latin typeface="Arial"/>
              </a:rPr>
              <a:t>
</a:t>
            </a:r>
            <a:r>
              <a:rPr lang="en-US" sz="1200" b="true">
                <a:latin typeface="Arial"/>
              </a:rPr>
              <a:t>Creator Role</a:t>
            </a:r>
            <a:r>
              <a:rPr lang="en-US" sz="1200" b="false">
                <a:latin typeface="Arial"/>
              </a:rPr>
              <a:t> </a:t>
            </a:r>
            <a:r>
              <a:rPr lang="en-US" sz="1200" b="false">
                <a:latin typeface="Arial"/>
              </a:rPr>
              <a:t>Editor</a:t>
            </a:r>
            <a:r>
              <a:rPr lang="en-US" sz="1200">
                <a:latin typeface="Arial"/>
              </a:rPr>
              <a:t>
</a:t>
            </a:r>
            <a:r>
              <a:rPr lang="en-US" sz="1200" b="true">
                <a:latin typeface="Arial"/>
              </a:rPr>
              <a:t>Date Created</a:t>
            </a:r>
            <a:r>
              <a:rPr lang="en-US" sz="1200" b="false">
                <a:latin typeface="Arial"/>
              </a:rPr>
              <a:t> </a:t>
            </a:r>
            <a:r>
              <a:rPr lang="en-US" sz="1200" b="false">
                <a:latin typeface="Arial"/>
              </a:rPr>
              <a:t>1513-04</a:t>
            </a:r>
            <a:r>
              <a:rPr lang="en-US" sz="1200">
                <a:latin typeface="Arial"/>
              </a:rPr>
              <a:t>
</a:t>
            </a:r>
            <a:r>
              <a:rPr lang="en-US" sz="1200" b="true">
                <a:latin typeface="Arial"/>
              </a:rPr>
              <a:t>Publication Details</a:t>
            </a:r>
            <a:r>
              <a:rPr lang="en-US" sz="1200" b="false">
                <a:latin typeface="Arial"/>
              </a:rPr>
              <a:t> </a:t>
            </a:r>
            <a:r>
              <a:rPr lang="en-US" sz="1200" b="false">
                <a:latin typeface="Arial"/>
              </a:rPr>
              <a:t>Venetiis: in aedibus Aldi, et Andreae soceri</a:t>
            </a:r>
            <a:r>
              <a:rPr lang="en-US" sz="1200">
                <a:latin typeface="Arial"/>
              </a:rPr>
              <a:t>
</a:t>
            </a:r>
            <a:r>
              <a:rPr lang="en-US" sz="1200" b="true">
                <a:latin typeface="Arial"/>
              </a:rPr>
              <a:t>Page/Sheet</a:t>
            </a:r>
            <a:r>
              <a:rPr lang="en-US" sz="1200" b="false">
                <a:latin typeface="Arial"/>
              </a:rPr>
              <a:t> </a:t>
            </a:r>
            <a:r>
              <a:rPr lang="en-US" sz="1200" b="false">
                <a:latin typeface="Arial"/>
              </a:rPr>
              <a:t>b8v - c1r</a:t>
            </a:r>
            <a:r>
              <a:rPr lang="en-US" sz="1200">
                <a:latin typeface="Arial"/>
              </a:rPr>
              <a:t>
</a:t>
            </a:r>
            <a:r>
              <a:rPr lang="en-US" sz="1200" b="true">
                <a:latin typeface="Arial"/>
              </a:rPr>
              <a:t>Description</a:t>
            </a:r>
            <a:r>
              <a:rPr lang="en-US" sz="1200" b="false">
                <a:latin typeface="Arial"/>
              </a:rPr>
              <a:t> </a:t>
            </a:r>
            <a:r>
              <a:rPr lang="en-US" sz="1200" b="false">
                <a:latin typeface="Arial"/>
              </a:rPr>
              <a:t>Digitally stitched opening: text and woodcut illustration relating to important places in Caesar's conquests: Massilia. The woodcut has been hand coloured.</a:t>
            </a:r>
            <a:r>
              <a:rPr lang="en-US" sz="1200">
                <a:latin typeface="Arial"/>
              </a:rPr>
              <a:t>
</a:t>
            </a:r>
            <a:r>
              <a:rPr lang="en-US" sz="1200" b="true">
                <a:latin typeface="Arial"/>
              </a:rPr>
              <a:t>Keyword</a:t>
            </a:r>
            <a:r>
              <a:rPr lang="en-US" sz="1200" b="false">
                <a:latin typeface="Arial"/>
              </a:rPr>
              <a:t> </a:t>
            </a:r>
            <a:r>
              <a:rPr lang="en-US" sz="1200" b="false">
                <a:latin typeface="Arial"/>
              </a:rPr>
              <a:t>Aldus Manutius; Aldine Press.</a:t>
            </a:r>
            <a:r>
              <a:rPr lang="en-US" sz="1200">
                <a:latin typeface="Arial"/>
              </a:rPr>
              <a:t>
</a:t>
            </a:r>
            <a:r>
              <a:rPr lang="en-US" sz="1200" b="true">
                <a:latin typeface="Arial"/>
              </a:rPr>
              <a:t>Language Code</a:t>
            </a:r>
            <a:r>
              <a:rPr lang="en-US" sz="1200" b="false">
                <a:latin typeface="Arial"/>
              </a:rPr>
              <a:t> </a:t>
            </a:r>
            <a:r>
              <a:rPr lang="en-US" sz="1200" b="false">
                <a:latin typeface="Arial"/>
              </a:rPr>
              <a:t>lat-IT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Subject</a:t>
            </a:r>
            <a:r>
              <a:rPr lang="en-US" sz="1200" b="false">
                <a:latin typeface="Arial"/>
              </a:rPr>
              <a:t> </a:t>
            </a:r>
            <a:r>
              <a:rPr lang="en-US" sz="1200" b="false">
                <a:latin typeface="Arial"/>
              </a:rPr>
              <a:t>Rome -- History, Military -- 265-30 B.C</a:t>
            </a:r>
            <a:r>
              <a:rPr lang="en-US" sz="1200">
                <a:latin typeface="Arial"/>
              </a:rPr>
              <a:t>
</a:t>
            </a:r>
            <a:r>
              <a:rPr lang="en-US" sz="1200" b="true">
                <a:latin typeface="Arial"/>
              </a:rPr>
              <a:t>Subject</a:t>
            </a:r>
            <a:r>
              <a:rPr lang="en-US" sz="1200" b="false">
                <a:latin typeface="Arial"/>
              </a:rPr>
              <a:t> </a:t>
            </a:r>
            <a:r>
              <a:rPr lang="en-US" sz="1200" b="false">
                <a:latin typeface="Arial"/>
              </a:rPr>
              <a:t>Rome -- History -- Republic, 265-30 B.C -- Early works to 1800</a:t>
            </a:r>
            <a:r>
              <a:rPr lang="en-US" sz="1200">
                <a:latin typeface="Arial"/>
              </a:rPr>
              <a:t>
</a:t>
            </a:r>
            <a:r>
              <a:rPr lang="en-US" sz="1200" b="true">
                <a:latin typeface="Arial"/>
              </a:rPr>
              <a:t>Subject</a:t>
            </a:r>
            <a:r>
              <a:rPr lang="en-US" sz="1200" b="false">
                <a:latin typeface="Arial"/>
              </a:rPr>
              <a:t> </a:t>
            </a:r>
            <a:r>
              <a:rPr lang="en-US" sz="1200" b="false">
                <a:latin typeface="Arial"/>
              </a:rPr>
              <a:t>Military 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Woodcut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Places Covered</a:t>
            </a:r>
            <a:r>
              <a:rPr lang="en-US" sz="1200" b="false">
                <a:latin typeface="Arial"/>
              </a:rPr>
              <a:t> </a:t>
            </a:r>
            <a:r>
              <a:rPr lang="en-US" sz="1200" b="false">
                <a:latin typeface="Arial"/>
              </a:rPr>
              <a:t>France: Marseilles</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Composite image of JRL1500767 and JRL1500768</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2014-09-11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400300" y="0"/>
            <a:ext cx="11455400" cy="9144000"/>
          </a:xfrm>
          <a:prstGeom prst="rect">
            <a:avLst/>
          </a:prstGeom>
        </p:spPr>
      </p:pic>
      <p:sp>
        <p:nvSpPr>
          <p:cNvPr name="TextBox 3" id="3"/>
          <p:cNvSpPr txBox="true"/>
          <p:nvPr/>
        </p:nvSpPr>
        <p:spPr>
          <a:xfrm>
            <a:off x="0" y="9144000"/>
            <a:ext cx="16256000" cy="7404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JRL1500851</a:t>
            </a:r>
            <a:r>
              <a:rPr lang="en-US" sz="1200">
                <a:latin typeface="Arial"/>
              </a:rPr>
              <a:t>
</a:t>
            </a:r>
            <a:r>
              <a:rPr lang="en-US" sz="1200" b="true">
                <a:latin typeface="Arial"/>
              </a:rPr>
              <a:t>Reference Number</a:t>
            </a:r>
            <a:r>
              <a:rPr lang="en-US" sz="1200" b="false">
                <a:latin typeface="Arial"/>
              </a:rPr>
              <a:t> </a:t>
            </a:r>
            <a:r>
              <a:rPr lang="en-US" sz="1200" b="false">
                <a:latin typeface="Arial"/>
              </a:rPr>
              <a:t>Aldine 3553</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href="http://man-fe.hosted.exlibrisgroup.com/MU_VU1:44MAN_ALMA_DS21164282330001631"&gt;UoM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Text and woodcut illustration</a:t>
            </a:r>
            <a:r>
              <a:rPr lang="en-US" sz="1200">
                <a:latin typeface="Arial"/>
              </a:rPr>
              <a:t>
</a:t>
            </a:r>
            <a:r>
              <a:rPr lang="en-US" sz="1200" b="true">
                <a:latin typeface="Arial"/>
              </a:rPr>
              <a:t>Alternative Image Title</a:t>
            </a:r>
            <a:r>
              <a:rPr lang="en-US" sz="1200" b="false">
                <a:latin typeface="Arial"/>
              </a:rPr>
              <a:t> </a:t>
            </a:r>
            <a:r>
              <a:rPr lang="en-US" sz="1200" b="false">
                <a:latin typeface="Arial"/>
              </a:rPr>
              <a:t>Uxellodunum</a:t>
            </a:r>
            <a:r>
              <a:rPr lang="en-US" sz="1200">
                <a:latin typeface="Arial"/>
              </a:rPr>
              <a:t>
</a:t>
            </a:r>
            <a:r>
              <a:rPr lang="en-US" sz="1200" b="true">
                <a:latin typeface="Arial"/>
              </a:rPr>
              <a:t>Parent Work Title</a:t>
            </a:r>
            <a:r>
              <a:rPr lang="en-US" sz="1200" b="false">
                <a:latin typeface="Arial"/>
              </a:rPr>
              <a:t> </a:t>
            </a:r>
            <a:r>
              <a:rPr lang="en-US" sz="1200" b="false">
                <a:latin typeface="Arial"/>
              </a:rPr>
              <a:t>Hoc volvmine continentvr haec. Commentariorum de bello Gallico libri VIII ; De bello ciuili pompeiano. libri IIII. ; De bello Alexandrino. liber I. ; De bello Africano. liber I. ; De Bello Hispaniensi. liber I. : Pictura totius Galliæ, diuisæ in parteis treis, secundum C. Cæsaris Commentarios. Nomina locorum, urbiumq[ue];, &amp; populorum Galliæ, ut olim dicebantur latine, &amp; nunc dicuntur gallice, secundum ordinem alphabeti. Pictura pontis in Rheno. Item Auarici. Alexiæ. Vxelloduni. Massiliæ. Literæ Max. Pontificum, nequis libros cura nostra excusos imprimat, uendatue &amp;c. ut in literis sub pœna excommunicationis lata sententia.</a:t>
            </a:r>
            <a:r>
              <a:rPr lang="en-US" sz="1200">
                <a:latin typeface="Arial"/>
              </a:rPr>
              <a:t>
</a:t>
            </a:r>
            <a:r>
              <a:rPr lang="en-US" sz="1200" b="true">
                <a:latin typeface="Arial"/>
              </a:rPr>
              <a:t>Creator</a:t>
            </a:r>
            <a:r>
              <a:rPr lang="en-US" sz="1200" b="false">
                <a:latin typeface="Arial"/>
              </a:rPr>
              <a:t> </a:t>
            </a:r>
            <a:r>
              <a:rPr lang="en-US" sz="1200" b="false">
                <a:latin typeface="Arial"/>
              </a:rPr>
              <a:t>Manuzio, Aldo, 1449 or 50-1515</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Caesar, Julius</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Torresanus, Andreas, de Asula, 1451-1529</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Giocondo, Giovanni, approximately 1433-1515</a:t>
            </a:r>
            <a:r>
              <a:rPr lang="en-US" sz="1200">
                <a:latin typeface="Arial"/>
              </a:rPr>
              <a:t>
</a:t>
            </a:r>
            <a:r>
              <a:rPr lang="en-US" sz="1200" b="true">
                <a:latin typeface="Arial"/>
              </a:rPr>
              <a:t>Creator Role</a:t>
            </a:r>
            <a:r>
              <a:rPr lang="en-US" sz="1200" b="false">
                <a:latin typeface="Arial"/>
              </a:rPr>
              <a:t> </a:t>
            </a:r>
            <a:r>
              <a:rPr lang="en-US" sz="1200" b="false">
                <a:latin typeface="Arial"/>
              </a:rPr>
              <a:t>Editor</a:t>
            </a:r>
            <a:r>
              <a:rPr lang="en-US" sz="1200">
                <a:latin typeface="Arial"/>
              </a:rPr>
              <a:t>
</a:t>
            </a:r>
            <a:r>
              <a:rPr lang="en-US" sz="1200" b="true">
                <a:latin typeface="Arial"/>
              </a:rPr>
              <a:t>Date Created</a:t>
            </a:r>
            <a:r>
              <a:rPr lang="en-US" sz="1200" b="false">
                <a:latin typeface="Arial"/>
              </a:rPr>
              <a:t> </a:t>
            </a:r>
            <a:r>
              <a:rPr lang="en-US" sz="1200" b="false">
                <a:latin typeface="Arial"/>
              </a:rPr>
              <a:t>1513-04</a:t>
            </a:r>
            <a:r>
              <a:rPr lang="en-US" sz="1200">
                <a:latin typeface="Arial"/>
              </a:rPr>
              <a:t>
</a:t>
            </a:r>
            <a:r>
              <a:rPr lang="en-US" sz="1200" b="true">
                <a:latin typeface="Arial"/>
              </a:rPr>
              <a:t>Publication Details</a:t>
            </a:r>
            <a:r>
              <a:rPr lang="en-US" sz="1200" b="false">
                <a:latin typeface="Arial"/>
              </a:rPr>
              <a:t> </a:t>
            </a:r>
            <a:r>
              <a:rPr lang="en-US" sz="1200" b="false">
                <a:latin typeface="Arial"/>
              </a:rPr>
              <a:t>Venetiis: in aedibus Aldi, et Andreae soceri</a:t>
            </a:r>
            <a:r>
              <a:rPr lang="en-US" sz="1200">
                <a:latin typeface="Arial"/>
              </a:rPr>
              <a:t>
</a:t>
            </a:r>
            <a:r>
              <a:rPr lang="en-US" sz="1200" b="true">
                <a:latin typeface="Arial"/>
              </a:rPr>
              <a:t>Page/Sheet</a:t>
            </a:r>
            <a:r>
              <a:rPr lang="en-US" sz="1200" b="false">
                <a:latin typeface="Arial"/>
              </a:rPr>
              <a:t> </a:t>
            </a:r>
            <a:r>
              <a:rPr lang="en-US" sz="1200" b="false">
                <a:latin typeface="Arial"/>
              </a:rPr>
              <a:t>c1v - c2r</a:t>
            </a:r>
            <a:r>
              <a:rPr lang="en-US" sz="1200">
                <a:latin typeface="Arial"/>
              </a:rPr>
              <a:t>
</a:t>
            </a:r>
            <a:r>
              <a:rPr lang="en-US" sz="1200" b="true">
                <a:latin typeface="Arial"/>
              </a:rPr>
              <a:t>Description</a:t>
            </a:r>
            <a:r>
              <a:rPr lang="en-US" sz="1200" b="false">
                <a:latin typeface="Arial"/>
              </a:rPr>
              <a:t> </a:t>
            </a:r>
            <a:r>
              <a:rPr lang="en-US" sz="1200" b="false">
                <a:latin typeface="Arial"/>
              </a:rPr>
              <a:t>Digitally stitched opening: text and woodcut illustration relating to important places in Caesar's conquests: Uxellodunum. The woodcut has been hand coloured.</a:t>
            </a:r>
            <a:r>
              <a:rPr lang="en-US" sz="1200">
                <a:latin typeface="Arial"/>
              </a:rPr>
              <a:t>
</a:t>
            </a:r>
            <a:r>
              <a:rPr lang="en-US" sz="1200" b="true">
                <a:latin typeface="Arial"/>
              </a:rPr>
              <a:t>Keyword</a:t>
            </a:r>
            <a:r>
              <a:rPr lang="en-US" sz="1200" b="false">
                <a:latin typeface="Arial"/>
              </a:rPr>
              <a:t> </a:t>
            </a:r>
            <a:r>
              <a:rPr lang="en-US" sz="1200" b="false">
                <a:latin typeface="Arial"/>
              </a:rPr>
              <a:t>Aldus Manutius; Aldine Press.</a:t>
            </a:r>
            <a:r>
              <a:rPr lang="en-US" sz="1200">
                <a:latin typeface="Arial"/>
              </a:rPr>
              <a:t>
</a:t>
            </a:r>
            <a:r>
              <a:rPr lang="en-US" sz="1200" b="true">
                <a:latin typeface="Arial"/>
              </a:rPr>
              <a:t>Language Code</a:t>
            </a:r>
            <a:r>
              <a:rPr lang="en-US" sz="1200" b="false">
                <a:latin typeface="Arial"/>
              </a:rPr>
              <a:t> </a:t>
            </a:r>
            <a:r>
              <a:rPr lang="en-US" sz="1200" b="false">
                <a:latin typeface="Arial"/>
              </a:rPr>
              <a:t>lat-IT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Subject</a:t>
            </a:r>
            <a:r>
              <a:rPr lang="en-US" sz="1200" b="false">
                <a:latin typeface="Arial"/>
              </a:rPr>
              <a:t> </a:t>
            </a:r>
            <a:r>
              <a:rPr lang="en-US" sz="1200" b="false">
                <a:latin typeface="Arial"/>
              </a:rPr>
              <a:t>Military history</a:t>
            </a:r>
            <a:r>
              <a:rPr lang="en-US" sz="1200">
                <a:latin typeface="Arial"/>
              </a:rPr>
              <a:t>
</a:t>
            </a:r>
            <a:r>
              <a:rPr lang="en-US" sz="1200" b="true">
                <a:latin typeface="Arial"/>
              </a:rPr>
              <a:t>Subject</a:t>
            </a:r>
            <a:r>
              <a:rPr lang="en-US" sz="1200" b="false">
                <a:latin typeface="Arial"/>
              </a:rPr>
              <a:t> </a:t>
            </a:r>
            <a:r>
              <a:rPr lang="en-US" sz="1200" b="false">
                <a:latin typeface="Arial"/>
              </a:rPr>
              <a:t>Rome -- History, Military -- 265-30 B.C</a:t>
            </a:r>
            <a:r>
              <a:rPr lang="en-US" sz="1200">
                <a:latin typeface="Arial"/>
              </a:rPr>
              <a:t>
</a:t>
            </a:r>
            <a:r>
              <a:rPr lang="en-US" sz="1200" b="true">
                <a:latin typeface="Arial"/>
              </a:rPr>
              <a:t>Subject</a:t>
            </a:r>
            <a:r>
              <a:rPr lang="en-US" sz="1200" b="false">
                <a:latin typeface="Arial"/>
              </a:rPr>
              <a:t> </a:t>
            </a:r>
            <a:r>
              <a:rPr lang="en-US" sz="1200" b="false">
                <a:latin typeface="Arial"/>
              </a:rPr>
              <a:t>Rome -- History -- Republic, 265-30 B.C -- Early works to 1800</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Woodcut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Places Covered</a:t>
            </a:r>
            <a:r>
              <a:rPr lang="en-US" sz="1200" b="false">
                <a:latin typeface="Arial"/>
              </a:rPr>
              <a:t> </a:t>
            </a:r>
            <a:r>
              <a:rPr lang="en-US" sz="1200" b="false">
                <a:latin typeface="Arial"/>
              </a:rPr>
              <a:t>France: Midi-Pyrénées: Lot</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Composite image of JRL1500765 and JRL1500766</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2014-09-11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959100" y="0"/>
            <a:ext cx="10325100" cy="9144000"/>
          </a:xfrm>
          <a:prstGeom prst="rect">
            <a:avLst/>
          </a:prstGeom>
        </p:spPr>
      </p:pic>
      <p:sp>
        <p:nvSpPr>
          <p:cNvPr name="TextBox 3" id="3"/>
          <p:cNvSpPr txBox="true"/>
          <p:nvPr/>
        </p:nvSpPr>
        <p:spPr>
          <a:xfrm>
            <a:off x="0" y="9144000"/>
            <a:ext cx="16256000" cy="7251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JRL1500847</a:t>
            </a:r>
            <a:r>
              <a:rPr lang="en-US" sz="1200">
                <a:latin typeface="Arial"/>
              </a:rPr>
              <a:t>
</a:t>
            </a:r>
            <a:r>
              <a:rPr lang="en-US" sz="1200" b="true">
                <a:latin typeface="Arial"/>
              </a:rPr>
              <a:t>Reference Number</a:t>
            </a:r>
            <a:r>
              <a:rPr lang="en-US" sz="1200" b="false">
                <a:latin typeface="Arial"/>
              </a:rPr>
              <a:t> </a:t>
            </a:r>
            <a:r>
              <a:rPr lang="en-US" sz="1200" b="false">
                <a:latin typeface="Arial"/>
              </a:rPr>
              <a:t>Aldine 7595</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href="http://man-fe.hosted.exlibrisgroup.com/MU_VU1:44MAN_ALMA_DS21192887640001631"&gt;UoM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Inserted leaf and title page</a:t>
            </a:r>
            <a:r>
              <a:rPr lang="en-US" sz="1200">
                <a:latin typeface="Arial"/>
              </a:rPr>
              <a:t>
</a:t>
            </a:r>
            <a:r>
              <a:rPr lang="en-US" sz="1200" b="true">
                <a:latin typeface="Arial"/>
              </a:rPr>
              <a:t>Parent Work Title</a:t>
            </a:r>
            <a:r>
              <a:rPr lang="en-US" sz="1200" b="false">
                <a:latin typeface="Arial"/>
              </a:rPr>
              <a:t> </a:t>
            </a:r>
            <a:r>
              <a:rPr lang="en-US" sz="1200" b="false">
                <a:latin typeface="Arial"/>
              </a:rPr>
              <a:t>Arcadia / del Sannazaro</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Arcadia</a:t>
            </a:r>
            <a:r>
              <a:rPr lang="en-US" sz="1200">
                <a:latin typeface="Arial"/>
              </a:rPr>
              <a:t>
</a:t>
            </a:r>
            <a:r>
              <a:rPr lang="en-US" sz="1200" b="true">
                <a:latin typeface="Arial"/>
              </a:rPr>
              <a:t>Creator</a:t>
            </a:r>
            <a:r>
              <a:rPr lang="en-US" sz="1200" b="false">
                <a:latin typeface="Arial"/>
              </a:rPr>
              <a:t> </a:t>
            </a:r>
            <a:r>
              <a:rPr lang="en-US" sz="1200" b="false">
                <a:latin typeface="Arial"/>
              </a:rPr>
              <a:t>Manuzio, Aldo, 1449 or 50-1515</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Sannazaro, Jacopo, 1458-1530</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1514-09</a:t>
            </a:r>
            <a:r>
              <a:rPr lang="en-US" sz="1200">
                <a:latin typeface="Arial"/>
              </a:rPr>
              <a:t>
</a:t>
            </a:r>
            <a:r>
              <a:rPr lang="en-US" sz="1200" b="true">
                <a:latin typeface="Arial"/>
              </a:rPr>
              <a:t>Publication Details</a:t>
            </a:r>
            <a:r>
              <a:rPr lang="en-US" sz="1200" b="false">
                <a:latin typeface="Arial"/>
              </a:rPr>
              <a:t> </a:t>
            </a:r>
            <a:r>
              <a:rPr lang="en-US" sz="1200" b="false">
                <a:latin typeface="Arial"/>
              </a:rPr>
              <a:t>Impresso in Vinegia Venice: nelle case d'Aldo Romano</a:t>
            </a:r>
            <a:r>
              <a:rPr lang="en-US" sz="1200">
                <a:latin typeface="Arial"/>
              </a:rPr>
              <a:t>
</a:t>
            </a:r>
            <a:r>
              <a:rPr lang="en-US" sz="1200" b="true">
                <a:latin typeface="Arial"/>
              </a:rPr>
              <a:t>Description</a:t>
            </a:r>
            <a:r>
              <a:rPr lang="en-US" sz="1200" b="false">
                <a:latin typeface="Arial"/>
              </a:rPr>
              <a:t> </a:t>
            </a:r>
            <a:r>
              <a:rPr lang="en-US" sz="1200" b="false">
                <a:latin typeface="Arial"/>
              </a:rPr>
              <a:t>Digitally stitched opening: verso of the extra leaf added before title-page and the title-page. Hand-coloured and illuminated cartouche showing a prehistoric creature [possibly an arcadia?] in a landscape, with the words: "[I?]opchen[?] de[l]a vostr'alma lvce. There is a faint inscription, now illegible at foot of this leaf. The title-page has been transmogrified: hand-coloured and illuminated. The design includes a shield with tree, supported by cherubs; in a scroll beneath: A Mario Berreta. Above, in gilt in a cartouche: L'Arcadia. del. Sannazaro.; below is a pastoral scene.</a:t>
            </a:r>
            <a:r>
              <a:rPr lang="en-US" sz="1200">
                <a:latin typeface="Arial"/>
              </a:rPr>
              <a:t>
</a:t>
            </a:r>
            <a:r>
              <a:rPr lang="en-US" sz="1200" b="true">
                <a:latin typeface="Arial"/>
              </a:rPr>
              <a:t>Keyword</a:t>
            </a:r>
            <a:r>
              <a:rPr lang="en-US" sz="1200" b="false">
                <a:latin typeface="Arial"/>
              </a:rPr>
              <a:t> </a:t>
            </a:r>
            <a:r>
              <a:rPr lang="en-US" sz="1200" b="false">
                <a:latin typeface="Arial"/>
              </a:rPr>
              <a:t>Aldus Manutius; Aldine Press.</a:t>
            </a:r>
            <a:r>
              <a:rPr lang="en-US" sz="1200">
                <a:latin typeface="Arial"/>
              </a:rPr>
              <a:t>
</a:t>
            </a:r>
            <a:r>
              <a:rPr lang="en-US" sz="1200" b="true">
                <a:latin typeface="Arial"/>
              </a:rPr>
              <a:t>Language Code</a:t>
            </a:r>
            <a:r>
              <a:rPr lang="en-US" sz="1200" b="false">
                <a:latin typeface="Arial"/>
              </a:rPr>
              <a:t> </a:t>
            </a:r>
            <a:r>
              <a:rPr lang="en-US" sz="1200" b="false">
                <a:latin typeface="Arial"/>
              </a:rPr>
              <a:t>lat-IT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Language Code</a:t>
            </a:r>
            <a:r>
              <a:rPr lang="en-US" sz="1200" b="false">
                <a:latin typeface="Arial"/>
              </a:rPr>
              <a:t> </a:t>
            </a:r>
            <a:r>
              <a:rPr lang="en-US" sz="1200" b="false">
                <a:latin typeface="Arial"/>
              </a:rPr>
              <a:t>ita-IT</a:t>
            </a:r>
            <a:r>
              <a:rPr lang="en-US" sz="1200">
                <a:latin typeface="Arial"/>
              </a:rPr>
              <a:t>
</a:t>
            </a:r>
            <a:r>
              <a:rPr lang="en-US" sz="1200" b="true">
                <a:latin typeface="Arial"/>
              </a:rPr>
              <a:t>Language</a:t>
            </a:r>
            <a:r>
              <a:rPr lang="en-US" sz="1200" b="false">
                <a:latin typeface="Arial"/>
              </a:rPr>
              <a:t> </a:t>
            </a:r>
            <a:r>
              <a:rPr lang="en-US" sz="1200" b="false">
                <a:latin typeface="Arial"/>
              </a:rPr>
              <a:t>Italian</a:t>
            </a:r>
            <a:r>
              <a:rPr lang="en-US" sz="1200">
                <a:latin typeface="Arial"/>
              </a:rPr>
              <a:t>
</a:t>
            </a:r>
            <a:r>
              <a:rPr lang="en-US" sz="1200" b="true">
                <a:latin typeface="Arial"/>
              </a:rPr>
              <a:t>Subject</a:t>
            </a:r>
            <a:r>
              <a:rPr lang="en-US" sz="1200" b="false">
                <a:latin typeface="Arial"/>
              </a:rPr>
              <a:t> </a:t>
            </a:r>
            <a:r>
              <a:rPr lang="en-US" sz="1200" b="false">
                <a:latin typeface="Arial"/>
              </a:rPr>
              <a:t>Italian literature</a:t>
            </a:r>
            <a:r>
              <a:rPr lang="en-US" sz="1200">
                <a:latin typeface="Arial"/>
              </a:rPr>
              <a:t>
</a:t>
            </a:r>
            <a:r>
              <a:rPr lang="en-US" sz="1200" b="true">
                <a:latin typeface="Arial"/>
              </a:rPr>
              <a:t>Subject</a:t>
            </a:r>
            <a:r>
              <a:rPr lang="en-US" sz="1200" b="false">
                <a:latin typeface="Arial"/>
              </a:rPr>
              <a:t> </a:t>
            </a:r>
            <a:r>
              <a:rPr lang="en-US" sz="1200" b="false">
                <a:latin typeface="Arial"/>
              </a:rPr>
              <a:t>Italian literature -- Early works to 1800</a:t>
            </a:r>
            <a:r>
              <a:rPr lang="en-US" sz="1200">
                <a:latin typeface="Arial"/>
              </a:rPr>
              <a:t>
</a:t>
            </a:r>
            <a:r>
              <a:rPr lang="en-US" sz="1200" b="true">
                <a:latin typeface="Arial"/>
              </a:rPr>
              <a:t>Subject</a:t>
            </a:r>
            <a:r>
              <a:rPr lang="en-US" sz="1200" b="false">
                <a:latin typeface="Arial"/>
              </a:rPr>
              <a:t> </a:t>
            </a:r>
            <a:r>
              <a:rPr lang="en-US" sz="1200" b="false">
                <a:latin typeface="Arial"/>
              </a:rPr>
              <a:t>Pastoral poetry, Italian -- 16th century</a:t>
            </a:r>
            <a:r>
              <a:rPr lang="en-US" sz="1200">
                <a:latin typeface="Arial"/>
              </a:rPr>
              <a:t>
</a:t>
            </a:r>
            <a:r>
              <a:rPr lang="en-US" sz="1200" b="true">
                <a:latin typeface="Arial"/>
              </a:rPr>
              <a:t>Subject</a:t>
            </a:r>
            <a:r>
              <a:rPr lang="en-US" sz="1200" b="false">
                <a:latin typeface="Arial"/>
              </a:rPr>
              <a:t> </a:t>
            </a:r>
            <a:r>
              <a:rPr lang="en-US" sz="1200" b="false">
                <a:latin typeface="Arial"/>
              </a:rPr>
              <a:t>Illumination of books and manuscripts -- Specimens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Gold leaf</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Provenance</a:t>
            </a:r>
            <a:r>
              <a:rPr lang="en-US" sz="1200" b="false">
                <a:latin typeface="Arial"/>
              </a:rPr>
              <a:t> </a:t>
            </a:r>
            <a:r>
              <a:rPr lang="en-US" sz="1200" b="false">
                <a:latin typeface="Arial"/>
              </a:rPr>
              <a:t>Berreta, Mario, former owner</a:t>
            </a:r>
            <a:r>
              <a:rPr lang="en-US" sz="1200">
                <a:latin typeface="Arial"/>
              </a:rPr>
              <a:t>
</a:t>
            </a:r>
            <a:r>
              <a:rPr lang="en-US" sz="1200" b="true">
                <a:latin typeface="Arial"/>
              </a:rPr>
              <a:t>Provenance</a:t>
            </a:r>
            <a:r>
              <a:rPr lang="en-US" sz="1200" b="false">
                <a:latin typeface="Arial"/>
              </a:rPr>
              <a:t> </a:t>
            </a:r>
            <a:r>
              <a:rPr lang="en-US" sz="1200" b="false">
                <a:latin typeface="Arial"/>
              </a:rPr>
              <a:t>Pinelli, Maffeo, 1736-1785,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Composite image of JRL1500750 and JRL1500751</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2014-09-11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425700" y="0"/>
            <a:ext cx="11391900" cy="9144000"/>
          </a:xfrm>
          <a:prstGeom prst="rect">
            <a:avLst/>
          </a:prstGeom>
        </p:spPr>
      </p:pic>
      <p:sp>
        <p:nvSpPr>
          <p:cNvPr name="TextBox 3" id="3"/>
          <p:cNvSpPr txBox="true"/>
          <p:nvPr/>
        </p:nvSpPr>
        <p:spPr>
          <a:xfrm>
            <a:off x="0" y="9144000"/>
            <a:ext cx="16256000" cy="7556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JRL1505089</a:t>
            </a:r>
            <a:r>
              <a:rPr lang="en-US" sz="1200">
                <a:latin typeface="Arial"/>
              </a:rPr>
              <a:t>
</a:t>
            </a:r>
            <a:r>
              <a:rPr lang="en-US" sz="1200" b="true">
                <a:latin typeface="Arial"/>
              </a:rPr>
              <a:t>Reference Number</a:t>
            </a:r>
            <a:r>
              <a:rPr lang="en-US" sz="1200" b="false">
                <a:latin typeface="Arial"/>
              </a:rPr>
              <a:t> </a:t>
            </a:r>
            <a:r>
              <a:rPr lang="en-US" sz="1200" b="false">
                <a:latin typeface="Arial"/>
              </a:rPr>
              <a:t>Aldine 8666</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href="http://man-fe.hosted.exlibrisgroup.com/MU_VU1:44MAN_ALMA_DS21171326060001631"&gt;UoM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Juvenal chasing the wicked</a:t>
            </a:r>
            <a:r>
              <a:rPr lang="en-US" sz="1200">
                <a:latin typeface="Arial"/>
              </a:rPr>
              <a:t>
</a:t>
            </a:r>
            <a:r>
              <a:rPr lang="en-US" sz="1200" b="true">
                <a:latin typeface="Arial"/>
              </a:rPr>
              <a:t>Alternative Image Title</a:t>
            </a:r>
            <a:r>
              <a:rPr lang="en-US" sz="1200" b="false">
                <a:latin typeface="Arial"/>
              </a:rPr>
              <a:t> </a:t>
            </a:r>
            <a:r>
              <a:rPr lang="en-US" sz="1200" b="false">
                <a:latin typeface="Arial"/>
              </a:rPr>
              <a:t>Opening text with illuminated border</a:t>
            </a:r>
            <a:r>
              <a:rPr lang="en-US" sz="1200">
                <a:latin typeface="Arial"/>
              </a:rPr>
              <a:t>
</a:t>
            </a:r>
            <a:r>
              <a:rPr lang="en-US" sz="1200" b="true">
                <a:latin typeface="Arial"/>
              </a:rPr>
              <a:t>Alternative Image Title</a:t>
            </a:r>
            <a:r>
              <a:rPr lang="en-US" sz="1200" b="false">
                <a:latin typeface="Arial"/>
              </a:rPr>
              <a:t> </a:t>
            </a:r>
            <a:r>
              <a:rPr lang="en-US" sz="1200" b="false">
                <a:latin typeface="Arial"/>
              </a:rPr>
              <a:t>Juvenal pursuing the Vices</a:t>
            </a:r>
            <a:r>
              <a:rPr lang="en-US" sz="1200">
                <a:latin typeface="Arial"/>
              </a:rPr>
              <a:t>
</a:t>
            </a:r>
            <a:r>
              <a:rPr lang="en-US" sz="1200" b="true">
                <a:latin typeface="Arial"/>
              </a:rPr>
              <a:t>Parent Work Title</a:t>
            </a:r>
            <a:r>
              <a:rPr lang="en-US" sz="1200" b="false">
                <a:latin typeface="Arial"/>
              </a:rPr>
              <a:t> </a:t>
            </a:r>
            <a:r>
              <a:rPr lang="en-US" sz="1200" b="false">
                <a:latin typeface="Arial"/>
              </a:rPr>
              <a:t>Iuuenalis. Persius.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Works</a:t>
            </a:r>
            <a:r>
              <a:rPr lang="en-US" sz="1200">
                <a:latin typeface="Arial"/>
              </a:rPr>
              <a:t>
</a:t>
            </a:r>
            <a:r>
              <a:rPr lang="en-US" sz="1200" b="true">
                <a:latin typeface="Arial"/>
              </a:rPr>
              <a:t>Creator</a:t>
            </a:r>
            <a:r>
              <a:rPr lang="en-US" sz="1200" b="false">
                <a:latin typeface="Arial"/>
              </a:rPr>
              <a:t> </a:t>
            </a:r>
            <a:r>
              <a:rPr lang="en-US" sz="1200" b="false">
                <a:latin typeface="Arial"/>
              </a:rPr>
              <a:t>Juvenal</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Manuzio, Aldo, 1449 or 50-1515</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Bordon, Benedetto, 1450-1530</a:t>
            </a:r>
            <a:r>
              <a:rPr lang="en-US" sz="1200">
                <a:latin typeface="Arial"/>
              </a:rPr>
              <a:t>
</a:t>
            </a:r>
            <a:r>
              <a:rPr lang="en-US" sz="1200" b="true">
                <a:latin typeface="Arial"/>
              </a:rPr>
              <a:t>Creator Role</a:t>
            </a:r>
            <a:r>
              <a:rPr lang="en-US" sz="1200" b="false">
                <a:latin typeface="Arial"/>
              </a:rPr>
              <a:t> </a:t>
            </a:r>
            <a:r>
              <a:rPr lang="en-US" sz="1200" b="false">
                <a:latin typeface="Arial"/>
              </a:rPr>
              <a:t>Illuminator</a:t>
            </a:r>
            <a:r>
              <a:rPr lang="en-US" sz="1200">
                <a:latin typeface="Arial"/>
              </a:rPr>
              <a:t>
</a:t>
            </a:r>
            <a:r>
              <a:rPr lang="en-US" sz="1200" b="true">
                <a:latin typeface="Arial"/>
              </a:rPr>
              <a:t>Date Created</a:t>
            </a:r>
            <a:r>
              <a:rPr lang="en-US" sz="1200" b="false">
                <a:latin typeface="Arial"/>
              </a:rPr>
              <a:t> </a:t>
            </a:r>
            <a:r>
              <a:rPr lang="en-US" sz="1200" b="false">
                <a:latin typeface="Arial"/>
              </a:rPr>
              <a:t>1501-08</a:t>
            </a:r>
            <a:r>
              <a:rPr lang="en-US" sz="1200">
                <a:latin typeface="Arial"/>
              </a:rPr>
              <a:t>
</a:t>
            </a:r>
            <a:r>
              <a:rPr lang="en-US" sz="1200" b="true">
                <a:latin typeface="Arial"/>
              </a:rPr>
              <a:t>Publication Details</a:t>
            </a:r>
            <a:r>
              <a:rPr lang="en-US" sz="1200" b="false">
                <a:latin typeface="Arial"/>
              </a:rPr>
              <a:t> </a:t>
            </a:r>
            <a:r>
              <a:rPr lang="en-US" sz="1200" b="false">
                <a:latin typeface="Arial"/>
              </a:rPr>
              <a:t>Venetiis: In aedibus Aldi.</a:t>
            </a:r>
            <a:r>
              <a:rPr lang="en-US" sz="1200">
                <a:latin typeface="Arial"/>
              </a:rPr>
              <a:t>
</a:t>
            </a:r>
            <a:r>
              <a:rPr lang="en-US" sz="1200" b="true">
                <a:latin typeface="Arial"/>
              </a:rPr>
              <a:t>Page/Sheet</a:t>
            </a:r>
            <a:r>
              <a:rPr lang="en-US" sz="1200" b="false">
                <a:latin typeface="Arial"/>
              </a:rPr>
              <a:t> </a:t>
            </a:r>
            <a:r>
              <a:rPr lang="en-US" sz="1200" b="false">
                <a:latin typeface="Arial"/>
              </a:rPr>
              <a:t>aiv - aiir (additional leaf)</a:t>
            </a:r>
            <a:r>
              <a:rPr lang="en-US" sz="1200">
                <a:latin typeface="Arial"/>
              </a:rPr>
              <a:t>
</a:t>
            </a:r>
            <a:r>
              <a:rPr lang="en-US" sz="1200" b="true">
                <a:latin typeface="Arial"/>
              </a:rPr>
              <a:t>Description</a:t>
            </a:r>
            <a:r>
              <a:rPr lang="en-US" sz="1200" b="false">
                <a:latin typeface="Arial"/>
              </a:rPr>
              <a:t> </a:t>
            </a:r>
            <a:r>
              <a:rPr lang="en-US" sz="1200" b="false">
                <a:latin typeface="Arial"/>
              </a:rPr>
              <a:t>Digitally stitched opening: Illuminated Illustration: Juvenal chasing the vices and threatening them with his book. Below are the illuminated arms of Civran of Venice, painted over those of the Mocenigo. Opposite is the opening text with an illuminated initial and full border.</a:t>
            </a:r>
            <a:r>
              <a:rPr lang="en-US" sz="1200">
                <a:latin typeface="Arial"/>
              </a:rPr>
              <a:t>
</a:t>
            </a:r>
            <a:r>
              <a:rPr lang="en-US" sz="1200" b="true">
                <a:latin typeface="Arial"/>
              </a:rPr>
              <a:t>Keyword</a:t>
            </a:r>
            <a:r>
              <a:rPr lang="en-US" sz="1200" b="false">
                <a:latin typeface="Arial"/>
              </a:rPr>
              <a:t> </a:t>
            </a:r>
            <a:r>
              <a:rPr lang="en-US" sz="1200" b="false">
                <a:latin typeface="Arial"/>
              </a:rPr>
              <a:t>Aldus Manutius; Aldine Press.</a:t>
            </a:r>
            <a:r>
              <a:rPr lang="en-US" sz="1200">
                <a:latin typeface="Arial"/>
              </a:rPr>
              <a:t>
</a:t>
            </a:r>
            <a:r>
              <a:rPr lang="en-US" sz="1200" b="true">
                <a:latin typeface="Arial"/>
              </a:rPr>
              <a:t>Language Code</a:t>
            </a:r>
            <a:r>
              <a:rPr lang="en-US" sz="1200" b="false">
                <a:latin typeface="Arial"/>
              </a:rPr>
              <a:t> </a:t>
            </a:r>
            <a:r>
              <a:rPr lang="en-US" sz="1200" b="false">
                <a:latin typeface="Arial"/>
              </a:rPr>
              <a:t>lat-IT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Subject</a:t>
            </a:r>
            <a:r>
              <a:rPr lang="en-US" sz="1200" b="false">
                <a:latin typeface="Arial"/>
              </a:rPr>
              <a:t> </a:t>
            </a:r>
            <a:r>
              <a:rPr lang="en-US" sz="1200" b="false">
                <a:latin typeface="Arial"/>
              </a:rPr>
              <a:t>Classical literature</a:t>
            </a:r>
            <a:r>
              <a:rPr lang="en-US" sz="1200">
                <a:latin typeface="Arial"/>
              </a:rPr>
              <a:t>
</a:t>
            </a:r>
            <a:r>
              <a:rPr lang="en-US" sz="1200" b="true">
                <a:latin typeface="Arial"/>
              </a:rPr>
              <a:t>Subject</a:t>
            </a:r>
            <a:r>
              <a:rPr lang="en-US" sz="1200" b="false">
                <a:latin typeface="Arial"/>
              </a:rPr>
              <a:t> </a:t>
            </a:r>
            <a:r>
              <a:rPr lang="en-US" sz="1200" b="false">
                <a:latin typeface="Arial"/>
              </a:rPr>
              <a:t>Poetry</a:t>
            </a:r>
            <a:r>
              <a:rPr lang="en-US" sz="1200">
                <a:latin typeface="Arial"/>
              </a:rPr>
              <a:t>
</a:t>
            </a:r>
            <a:r>
              <a:rPr lang="en-US" sz="1200" b="true">
                <a:latin typeface="Arial"/>
              </a:rPr>
              <a:t>Subject</a:t>
            </a:r>
            <a:r>
              <a:rPr lang="en-US" sz="1200" b="false">
                <a:latin typeface="Arial"/>
              </a:rPr>
              <a:t> </a:t>
            </a:r>
            <a:r>
              <a:rPr lang="en-US" sz="1200" b="false">
                <a:latin typeface="Arial"/>
              </a:rPr>
              <a:t>Heraldry</a:t>
            </a:r>
            <a:r>
              <a:rPr lang="en-US" sz="1200">
                <a:latin typeface="Arial"/>
              </a:rPr>
              <a:t>
</a:t>
            </a:r>
            <a:r>
              <a:rPr lang="en-US" sz="1200" b="true">
                <a:latin typeface="Arial"/>
              </a:rPr>
              <a:t>Subject</a:t>
            </a:r>
            <a:r>
              <a:rPr lang="en-US" sz="1200" b="false">
                <a:latin typeface="Arial"/>
              </a:rPr>
              <a:t> </a:t>
            </a:r>
            <a:r>
              <a:rPr lang="en-US" sz="1200" b="false">
                <a:latin typeface="Arial"/>
              </a:rPr>
              <a:t>Verse satire, Latin</a:t>
            </a:r>
            <a:r>
              <a:rPr lang="en-US" sz="1200">
                <a:latin typeface="Arial"/>
              </a:rPr>
              <a:t>
</a:t>
            </a:r>
            <a:r>
              <a:rPr lang="en-US" sz="1200" b="true">
                <a:latin typeface="Arial"/>
              </a:rPr>
              <a:t>Subject</a:t>
            </a:r>
            <a:r>
              <a:rPr lang="en-US" sz="1200" b="false">
                <a:latin typeface="Arial"/>
              </a:rPr>
              <a:t> </a:t>
            </a:r>
            <a:r>
              <a:rPr lang="en-US" sz="1200" b="false">
                <a:latin typeface="Arial"/>
              </a:rPr>
              <a:t>Satire, Latin -- Early works to 1800</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Medium</a:t>
            </a:r>
            <a:r>
              <a:rPr lang="en-US" sz="1200" b="false">
                <a:latin typeface="Arial"/>
              </a:rPr>
              <a:t> </a:t>
            </a:r>
            <a:r>
              <a:rPr lang="en-US" sz="1200" b="false">
                <a:latin typeface="Arial"/>
              </a:rPr>
              <a:t>Gold leaf</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Szépe attributes the illumination to Benedetto Bordon, and speculates that the Mocenigo family ordered and subsequently rejected this copy. Cf. Szépe, Helena K., Bordon, Dürer and modes of illuminating Aldines, in Aldus Manutius and renaissance culture, edited by David S. Zeidberg, Olschki, 1998.</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2014-11-04</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514600" y="0"/>
            <a:ext cx="11226800" cy="9144000"/>
          </a:xfrm>
          <a:prstGeom prst="rect">
            <a:avLst/>
          </a:prstGeom>
        </p:spPr>
      </p:pic>
      <p:sp>
        <p:nvSpPr>
          <p:cNvPr name="TextBox 3" id="3"/>
          <p:cNvSpPr txBox="true"/>
          <p:nvPr/>
        </p:nvSpPr>
        <p:spPr>
          <a:xfrm>
            <a:off x="0" y="9144000"/>
            <a:ext cx="16256000" cy="6959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JRL1500846</a:t>
            </a:r>
            <a:r>
              <a:rPr lang="en-US" sz="1200">
                <a:latin typeface="Arial"/>
              </a:rPr>
              <a:t>
</a:t>
            </a:r>
            <a:r>
              <a:rPr lang="en-US" sz="1200" b="true">
                <a:latin typeface="Arial"/>
              </a:rPr>
              <a:t>Reference Number</a:t>
            </a:r>
            <a:r>
              <a:rPr lang="en-US" sz="1200" b="false">
                <a:latin typeface="Arial"/>
              </a:rPr>
              <a:t> </a:t>
            </a:r>
            <a:r>
              <a:rPr lang="en-US" sz="1200" b="false">
                <a:latin typeface="Arial"/>
              </a:rPr>
              <a:t>Aldine 3366.3</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href="http://man-fe.hosted.exlibrisgroup.com/MU_VU1:44MAN_ALMA_DS21164877790001631"&gt;UoM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Opening text with illustrated border</a:t>
            </a:r>
            <a:r>
              <a:rPr lang="en-US" sz="1200">
                <a:latin typeface="Arial"/>
              </a:rPr>
              <a:t>
</a:t>
            </a:r>
            <a:r>
              <a:rPr lang="en-US" sz="1200" b="true">
                <a:latin typeface="Arial"/>
              </a:rPr>
              <a:t>Alternative Image Title</a:t>
            </a:r>
            <a:r>
              <a:rPr lang="en-US" sz="1200" b="false">
                <a:latin typeface="Arial"/>
              </a:rPr>
              <a:t> </a:t>
            </a:r>
            <a:r>
              <a:rPr lang="en-US" sz="1200" b="false">
                <a:latin typeface="Arial"/>
              </a:rPr>
              <a:t>Inserted leaf</a:t>
            </a:r>
            <a:r>
              <a:rPr lang="en-US" sz="1200">
                <a:latin typeface="Arial"/>
              </a:rPr>
              <a:t>
</a:t>
            </a:r>
            <a:r>
              <a:rPr lang="en-US" sz="1200" b="true">
                <a:latin typeface="Arial"/>
              </a:rPr>
              <a:t>Parent Work Title</a:t>
            </a:r>
            <a:r>
              <a:rPr lang="en-US" sz="1200" b="false">
                <a:latin typeface="Arial"/>
              </a:rPr>
              <a:t> </a:t>
            </a:r>
            <a:r>
              <a:rPr lang="en-US" sz="1200" b="false">
                <a:latin typeface="Arial"/>
              </a:rPr>
              <a:t>Publii Ouidii Nasonis, quae hoc in libello continentur. Fastorum. Libri. VI. De Tristibus. Libri. V. De Ponto. Libri. IIII.</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Works</a:t>
            </a:r>
            <a:r>
              <a:rPr lang="en-US" sz="1200">
                <a:latin typeface="Arial"/>
              </a:rPr>
              <a:t>
</a:t>
            </a:r>
            <a:r>
              <a:rPr lang="en-US" sz="1200" b="true">
                <a:latin typeface="Arial"/>
              </a:rPr>
              <a:t>Creator</a:t>
            </a:r>
            <a:r>
              <a:rPr lang="en-US" sz="1200" b="false">
                <a:latin typeface="Arial"/>
              </a:rPr>
              <a:t> </a:t>
            </a:r>
            <a:r>
              <a:rPr lang="en-US" sz="1200" b="false">
                <a:latin typeface="Arial"/>
              </a:rPr>
              <a:t>Manuzio, Aldo, 1449 or 50-1515</a:t>
            </a:r>
            <a:r>
              <a:rPr lang="en-US" sz="1200">
                <a:latin typeface="Arial"/>
              </a:rPr>
              <a:t>
</a:t>
            </a:r>
            <a:r>
              <a:rPr lang="en-US" sz="1200" b="true">
                <a:latin typeface="Arial"/>
              </a:rPr>
              <a:t>Creator Role</a:t>
            </a:r>
            <a:r>
              <a:rPr lang="en-US" sz="1200" b="false">
                <a:latin typeface="Arial"/>
              </a:rPr>
              <a:t> </a:t>
            </a:r>
            <a:r>
              <a:rPr lang="en-US" sz="1200" b="false">
                <a:latin typeface="Arial"/>
              </a:rPr>
              <a:t>Editor</a:t>
            </a:r>
            <a:r>
              <a:rPr lang="en-US" sz="1200">
                <a:latin typeface="Arial"/>
              </a:rPr>
              <a:t>
</a:t>
            </a:r>
            <a:r>
              <a:rPr lang="en-US" sz="1200" b="true">
                <a:latin typeface="Arial"/>
              </a:rPr>
              <a:t>Creator</a:t>
            </a:r>
            <a:r>
              <a:rPr lang="en-US" sz="1200" b="false">
                <a:latin typeface="Arial"/>
              </a:rPr>
              <a:t> </a:t>
            </a:r>
            <a:r>
              <a:rPr lang="en-US" sz="1200" b="false">
                <a:latin typeface="Arial"/>
              </a:rPr>
              <a:t>Ovid, 43 B.C.-17 A.D. or 18 A.D.</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Bordon, Benedetto, 1450-1530</a:t>
            </a:r>
            <a:r>
              <a:rPr lang="en-US" sz="1200">
                <a:latin typeface="Arial"/>
              </a:rPr>
              <a:t>
</a:t>
            </a:r>
            <a:r>
              <a:rPr lang="en-US" sz="1200" b="true">
                <a:latin typeface="Arial"/>
              </a:rPr>
              <a:t>Creator Role</a:t>
            </a:r>
            <a:r>
              <a:rPr lang="en-US" sz="1200" b="false">
                <a:latin typeface="Arial"/>
              </a:rPr>
              <a:t> </a:t>
            </a:r>
            <a:r>
              <a:rPr lang="en-US" sz="1200" b="false">
                <a:latin typeface="Arial"/>
              </a:rPr>
              <a:t>Illuminator</a:t>
            </a:r>
            <a:r>
              <a:rPr lang="en-US" sz="1200">
                <a:latin typeface="Arial"/>
              </a:rPr>
              <a:t>
</a:t>
            </a:r>
            <a:r>
              <a:rPr lang="en-US" sz="1200" b="true">
                <a:latin typeface="Arial"/>
              </a:rPr>
              <a:t>Creator</a:t>
            </a:r>
            <a:r>
              <a:rPr lang="en-US" sz="1200" b="false">
                <a:latin typeface="Arial"/>
              </a:rPr>
              <a:t> </a:t>
            </a:r>
            <a:r>
              <a:rPr lang="en-US" sz="1200" b="false">
                <a:latin typeface="Arial"/>
              </a:rPr>
              <a:t>Navagero, Andrea, 1483-1529</a:t>
            </a:r>
            <a:r>
              <a:rPr lang="en-US" sz="1200">
                <a:latin typeface="Arial"/>
              </a:rPr>
              <a:t>
</a:t>
            </a:r>
            <a:r>
              <a:rPr lang="en-US" sz="1200" b="true">
                <a:latin typeface="Arial"/>
              </a:rPr>
              <a:t>Creator Role</a:t>
            </a:r>
            <a:r>
              <a:rPr lang="en-US" sz="1200" b="false">
                <a:latin typeface="Arial"/>
              </a:rPr>
              <a:t> </a:t>
            </a:r>
            <a:r>
              <a:rPr lang="en-US" sz="1200" b="false">
                <a:latin typeface="Arial"/>
              </a:rPr>
              <a:t>Editor</a:t>
            </a:r>
            <a:r>
              <a:rPr lang="en-US" sz="1200">
                <a:latin typeface="Arial"/>
              </a:rPr>
              <a:t>
</a:t>
            </a:r>
            <a:r>
              <a:rPr lang="en-US" sz="1200" b="true">
                <a:latin typeface="Arial"/>
              </a:rPr>
              <a:t>Date Created</a:t>
            </a:r>
            <a:r>
              <a:rPr lang="en-US" sz="1200" b="false">
                <a:latin typeface="Arial"/>
              </a:rPr>
              <a:t> </a:t>
            </a:r>
            <a:r>
              <a:rPr lang="en-US" sz="1200" b="false">
                <a:latin typeface="Arial"/>
              </a:rPr>
              <a:t>1503-02</a:t>
            </a:r>
            <a:r>
              <a:rPr lang="en-US" sz="1200">
                <a:latin typeface="Arial"/>
              </a:rPr>
              <a:t>
</a:t>
            </a:r>
            <a:r>
              <a:rPr lang="en-US" sz="1200" b="true">
                <a:latin typeface="Arial"/>
              </a:rPr>
              <a:t>Publication Details</a:t>
            </a:r>
            <a:r>
              <a:rPr lang="en-US" sz="1200" b="false">
                <a:latin typeface="Arial"/>
              </a:rPr>
              <a:t> </a:t>
            </a:r>
            <a:r>
              <a:rPr lang="en-US" sz="1200" b="false">
                <a:latin typeface="Arial"/>
              </a:rPr>
              <a:t>Venetiis: in Academia Aldi</a:t>
            </a:r>
            <a:r>
              <a:rPr lang="en-US" sz="1200">
                <a:latin typeface="Arial"/>
              </a:rPr>
              <a:t>
</a:t>
            </a:r>
            <a:r>
              <a:rPr lang="en-US" sz="1200" b="true">
                <a:latin typeface="Arial"/>
              </a:rPr>
              <a:t>Page/Sheet</a:t>
            </a:r>
            <a:r>
              <a:rPr lang="en-US" sz="1200" b="false">
                <a:latin typeface="Arial"/>
              </a:rPr>
              <a:t> </a:t>
            </a:r>
            <a:r>
              <a:rPr lang="en-US" sz="1200" b="false">
                <a:latin typeface="Arial"/>
              </a:rPr>
              <a:t>aaaiir</a:t>
            </a:r>
            <a:r>
              <a:rPr lang="en-US" sz="1200">
                <a:latin typeface="Arial"/>
              </a:rPr>
              <a:t>
</a:t>
            </a:r>
            <a:r>
              <a:rPr lang="en-US" sz="1200" b="true">
                <a:latin typeface="Arial"/>
              </a:rPr>
              <a:t>Description</a:t>
            </a:r>
            <a:r>
              <a:rPr lang="en-US" sz="1200" b="false">
                <a:latin typeface="Arial"/>
              </a:rPr>
              <a:t> </a:t>
            </a:r>
            <a:r>
              <a:rPr lang="en-US" sz="1200" b="false">
                <a:latin typeface="Arial"/>
              </a:rPr>
              <a:t>Digitally stitched image of inserted purple leaf and opening text with full illuminated border.</a:t>
            </a:r>
            <a:r>
              <a:rPr lang="en-US" sz="1200">
                <a:latin typeface="Arial"/>
              </a:rPr>
              <a:t>
</a:t>
            </a:r>
            <a:r>
              <a:rPr lang="en-US" sz="1200" b="true">
                <a:latin typeface="Arial"/>
              </a:rPr>
              <a:t>Keyword</a:t>
            </a:r>
            <a:r>
              <a:rPr lang="en-US" sz="1200" b="false">
                <a:latin typeface="Arial"/>
              </a:rPr>
              <a:t> </a:t>
            </a:r>
            <a:r>
              <a:rPr lang="en-US" sz="1200" b="false">
                <a:latin typeface="Arial"/>
              </a:rPr>
              <a:t>Aldus Manutius; Aldine Press.</a:t>
            </a:r>
            <a:r>
              <a:rPr lang="en-US" sz="1200">
                <a:latin typeface="Arial"/>
              </a:rPr>
              <a:t>
</a:t>
            </a:r>
            <a:r>
              <a:rPr lang="en-US" sz="1200" b="true">
                <a:latin typeface="Arial"/>
              </a:rPr>
              <a:t>Language Code</a:t>
            </a:r>
            <a:r>
              <a:rPr lang="en-US" sz="1200" b="false">
                <a:latin typeface="Arial"/>
              </a:rPr>
              <a:t> </a:t>
            </a:r>
            <a:r>
              <a:rPr lang="en-US" sz="1200" b="false">
                <a:latin typeface="Arial"/>
              </a:rPr>
              <a:t>lat-IT</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Language Code</a:t>
            </a:r>
            <a:r>
              <a:rPr lang="en-US" sz="1200" b="false">
                <a:latin typeface="Arial"/>
              </a:rPr>
              <a:t> </a:t>
            </a:r>
            <a:r>
              <a:rPr lang="en-US" sz="1200" b="false">
                <a:latin typeface="Arial"/>
              </a:rPr>
              <a:t>eng-IT</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Latin poetry -- Early works to 1800</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Illumination (image-making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Vellum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Notes</a:t>
            </a:r>
            <a:r>
              <a:rPr lang="en-US" sz="1200" b="false">
                <a:latin typeface="Arial"/>
              </a:rPr>
              <a:t> </a:t>
            </a:r>
            <a:r>
              <a:rPr lang="en-US" sz="1200" b="false">
                <a:latin typeface="Arial"/>
              </a:rPr>
              <a:t>Composite image of JRL1500748 and JRL1500749</a:t>
            </a:r>
            <a:r>
              <a:rPr lang="en-US" sz="1200">
                <a:latin typeface="Arial"/>
              </a:rPr>
              <a:t>
</a:t>
            </a:r>
            <a:r>
              <a:rPr lang="en-US" sz="1200" b="true">
                <a:latin typeface="Arial"/>
              </a:rPr>
              <a:t>Date Captured (yyyy-mm-dd)</a:t>
            </a:r>
            <a:r>
              <a:rPr lang="en-US" sz="1200" b="false">
                <a:latin typeface="Arial"/>
              </a:rPr>
              <a:t> </a:t>
            </a:r>
            <a:r>
              <a:rPr lang="en-US" sz="1200" b="false">
                <a:latin typeface="Arial"/>
              </a:rPr>
              <a:t>2014-09-11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2014-09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