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238500" y="0"/>
            <a:ext cx="97790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Greek P Add 1166</a:t>
            </a:r>
            <a:r>
              <a:rPr lang="en-US" sz="1200">
                <a:latin typeface="Arial"/>
              </a:rPr>
              <a:t>
</a:t>
            </a:r>
            <a:r>
              <a:rPr lang="en-US" sz="1200" b="true">
                <a:latin typeface="Arial"/>
              </a:rPr>
              <a:t>Side</a:t>
            </a:r>
            <a:r>
              <a:rPr lang="en-US" sz="1200" b="false">
                <a:latin typeface="Arial"/>
              </a:rPr>
              <a:t> </a:t>
            </a:r>
            <a:r>
              <a:rPr lang="en-US" sz="1200" b="false">
                <a:latin typeface="Arial"/>
              </a:rPr>
              <a:t>verso</a:t>
            </a:r>
            <a:r>
              <a:rPr lang="en-US" sz="1200">
                <a:latin typeface="Arial"/>
              </a:rPr>
              <a:t>
</a:t>
            </a:r>
            <a:r>
              <a:rPr lang="en-US" sz="1200" b="true">
                <a:latin typeface="Arial"/>
              </a:rPr>
              <a:t>Image Number</a:t>
            </a:r>
            <a:r>
              <a:rPr lang="en-US" sz="1200" b="false">
                <a:latin typeface="Arial"/>
              </a:rPr>
              <a:t> </a:t>
            </a:r>
            <a:r>
              <a:rPr lang="en-US" sz="1200" b="false">
                <a:latin typeface="Arial"/>
              </a:rPr>
              <a:t>JRL16052148</a:t>
            </a:r>
            <a:r>
              <a:rPr lang="en-US" sz="1200">
                <a:latin typeface="Arial"/>
              </a:rPr>
              <a:t>
</a:t>
            </a:r>
            <a:r>
              <a:rPr lang="en-US" sz="1200" b="true">
                <a:latin typeface="Arial"/>
              </a:rPr>
              <a:t>Image Title</a:t>
            </a:r>
            <a:r>
              <a:rPr lang="en-US" sz="1200" b="false">
                <a:latin typeface="Arial"/>
              </a:rPr>
              <a:t> </a:t>
            </a:r>
            <a:r>
              <a:rPr lang="en-US" sz="1200" b="false">
                <a:latin typeface="Arial"/>
              </a:rPr>
              <a:t>Receipt for the payment of wheat (and money?)</a:t>
            </a:r>
            <a:r>
              <a:rPr lang="en-US" sz="1200">
                <a:latin typeface="Arial"/>
              </a:rPr>
              <a:t>
</a:t>
            </a:r>
            <a:r>
              <a:rPr lang="en-US" sz="1200" b="true">
                <a:latin typeface="Arial"/>
              </a:rPr>
              <a:t>Trismegistos Number</a:t>
            </a:r>
            <a:r>
              <a:rPr lang="en-US" sz="1200" b="false">
                <a:latin typeface="Arial"/>
              </a:rPr>
              <a:t> </a:t>
            </a:r>
            <a:r>
              <a:rPr lang="en-US" sz="1200" b="false">
                <a:latin typeface="Arial"/>
              </a:rPr>
              <a:t>&lt;A href="http://www.trismegistos.org/text/697546"&gt; 697546&lt;/a&gt;</a:t>
            </a:r>
            <a:r>
              <a:rPr lang="en-US" sz="1200">
                <a:latin typeface="Arial"/>
              </a:rPr>
              <a:t>
</a:t>
            </a:r>
            <a:r>
              <a:rPr lang="en-US" sz="1200" b="true">
                <a:latin typeface="Arial"/>
              </a:rPr>
              <a:t>Publication status</a:t>
            </a:r>
            <a:r>
              <a:rPr lang="en-US" sz="1200" b="false">
                <a:latin typeface="Arial"/>
              </a:rPr>
              <a:t> </a:t>
            </a:r>
            <a:r>
              <a:rPr lang="en-US" sz="1200" b="false">
                <a:latin typeface="Arial"/>
              </a:rPr>
              <a:t>R. Mazza, ‘P.Ryl.Greek Add. 1166: Christian Prayer Amulet with a Tax Receipt on the Back’, Zeitschrift für Papirologie und Epigraphik 197 (2016), pp. 73-84.</a:t>
            </a:r>
            <a:r>
              <a:rPr lang="en-US" sz="1200">
                <a:latin typeface="Arial"/>
              </a:rPr>
              <a:t>
</a:t>
            </a:r>
            <a:r>
              <a:rPr lang="en-US" sz="1200" b="true">
                <a:latin typeface="Arial"/>
              </a:rPr>
              <a:t>Citation reference</a:t>
            </a:r>
            <a:r>
              <a:rPr lang="en-US" sz="1200" b="false">
                <a:latin typeface="Arial"/>
              </a:rPr>
              <a:t> </a:t>
            </a:r>
            <a:r>
              <a:rPr lang="en-US" sz="1200" b="false">
                <a:latin typeface="Arial"/>
              </a:rPr>
              <a:t>ZPE 197 (2016), p. 83-84</a:t>
            </a:r>
            <a:r>
              <a:rPr lang="en-US" sz="1200">
                <a:latin typeface="Arial"/>
              </a:rPr>
              <a:t>
</a:t>
            </a:r>
            <a:r>
              <a:rPr lang="en-US" sz="1200" b="true">
                <a:latin typeface="Arial"/>
              </a:rPr>
              <a:t>Description</a:t>
            </a:r>
            <a:r>
              <a:rPr lang="en-US" sz="1200" b="false">
                <a:latin typeface="Arial"/>
              </a:rPr>
              <a:t> </a:t>
            </a:r>
            <a:r>
              <a:rPr lang="en-US" sz="1200" b="false">
                <a:latin typeface="Arial"/>
              </a:rPr>
              <a:t>Remains of a receipt for the payment of wheat and maybe money for the annona. Translation: Village of Tertembuthis embole … through Menas for adaeratio two artabae of wheat, in total 2 artabae of wheat. And for your surety I have made this complete receipt as above written. … Tertembuthis … Menas, assistant, I agree and wrote (?) …</a:t>
            </a:r>
            <a:r>
              <a:rPr lang="en-US" sz="1200">
                <a:latin typeface="Arial"/>
              </a:rPr>
              <a:t>
</a:t>
            </a:r>
            <a:r>
              <a:rPr lang="en-US" sz="1200" b="true">
                <a:latin typeface="Arial"/>
              </a:rPr>
              <a:t>Creation site</a:t>
            </a:r>
            <a:r>
              <a:rPr lang="en-US" sz="1200" b="false">
                <a:latin typeface="Arial"/>
              </a:rPr>
              <a:t> </a:t>
            </a:r>
            <a:r>
              <a:rPr lang="en-US" sz="1200" b="false">
                <a:latin typeface="Arial"/>
              </a:rPr>
              <a:t>Egypt: Tertembythis [?]</a:t>
            </a:r>
            <a:r>
              <a:rPr lang="en-US" sz="1200">
                <a:latin typeface="Arial"/>
              </a:rPr>
              <a:t>
</a:t>
            </a:r>
            <a:r>
              <a:rPr lang="en-US" sz="1200" b="true">
                <a:latin typeface="Arial"/>
              </a:rPr>
              <a:t>Date created</a:t>
            </a:r>
            <a:r>
              <a:rPr lang="en-US" sz="1200" b="false">
                <a:latin typeface="Arial"/>
              </a:rPr>
              <a:t> </a:t>
            </a:r>
            <a:r>
              <a:rPr lang="en-US" sz="1200" b="false">
                <a:latin typeface="Arial"/>
              </a:rPr>
              <a:t>Carbon dating results: The papyrus was produced between 574 and 660 with a margin of certainty of 95.4 %; between 608 and 650 with a margin of 68.2 %.</a:t>
            </a:r>
            <a:r>
              <a:rPr lang="en-US" sz="1200">
                <a:latin typeface="Arial"/>
              </a:rPr>
              <a:t>
</a:t>
            </a:r>
            <a:r>
              <a:rPr lang="en-US" sz="1200" b="true">
                <a:latin typeface="Arial"/>
              </a:rPr>
              <a:t>Place covered</a:t>
            </a:r>
            <a:r>
              <a:rPr lang="en-US" sz="1200" b="false">
                <a:latin typeface="Arial"/>
              </a:rPr>
              <a:t> </a:t>
            </a:r>
            <a:r>
              <a:rPr lang="en-US" sz="1200" b="false">
                <a:latin typeface="Arial"/>
              </a:rPr>
              <a:t>Egypt: Tertembythis</a:t>
            </a:r>
            <a:r>
              <a:rPr lang="en-US" sz="1200">
                <a:latin typeface="Arial"/>
              </a:rPr>
              <a:t>
</a:t>
            </a:r>
            <a:r>
              <a:rPr lang="en-US" sz="1200" b="true">
                <a:latin typeface="Arial"/>
              </a:rPr>
              <a:t>Language</a:t>
            </a:r>
            <a:r>
              <a:rPr lang="en-US" sz="1200" b="false">
                <a:latin typeface="Arial"/>
              </a:rPr>
              <a:t> </a:t>
            </a:r>
            <a:r>
              <a:rPr lang="en-US" sz="1200" b="false">
                <a:latin typeface="Arial"/>
              </a:rPr>
              <a:t>Greek</a:t>
            </a:r>
            <a:r>
              <a:rPr lang="en-US" sz="1200">
                <a:latin typeface="Arial"/>
              </a:rPr>
              <a:t>
</a:t>
            </a:r>
            <a:r>
              <a:rPr lang="en-US" sz="1200" b="true">
                <a:latin typeface="Arial"/>
              </a:rPr>
              <a:t>Language code</a:t>
            </a:r>
            <a:r>
              <a:rPr lang="en-US" sz="1200" b="false">
                <a:latin typeface="Arial"/>
              </a:rPr>
              <a:t> </a:t>
            </a:r>
            <a:r>
              <a:rPr lang="en-US" sz="1200" b="false">
                <a:latin typeface="Arial"/>
              </a:rPr>
              <a:t>grc</a:t>
            </a:r>
            <a:r>
              <a:rPr lang="en-US" sz="1200">
                <a:latin typeface="Arial"/>
              </a:rPr>
              <a:t>
</a:t>
            </a:r>
            <a:r>
              <a:rPr lang="en-US" sz="1200" b="true">
                <a:latin typeface="Arial"/>
              </a:rPr>
              <a:t>Script</a:t>
            </a:r>
            <a:r>
              <a:rPr lang="en-US" sz="1200" b="false">
                <a:latin typeface="Arial"/>
              </a:rPr>
              <a:t> </a:t>
            </a:r>
            <a:r>
              <a:rPr lang="en-US" sz="1200" b="false">
                <a:latin typeface="Arial"/>
              </a:rPr>
              <a:t>grc</a:t>
            </a:r>
            <a:r>
              <a:rPr lang="en-US" sz="1200">
                <a:latin typeface="Arial"/>
              </a:rPr>
              <a:t>
</a:t>
            </a:r>
            <a:r>
              <a:rPr lang="en-US" sz="1200" b="true">
                <a:latin typeface="Arial"/>
              </a:rPr>
              <a:t>Item height</a:t>
            </a:r>
            <a:r>
              <a:rPr lang="en-US" sz="1200" b="false">
                <a:latin typeface="Arial"/>
              </a:rPr>
              <a:t> </a:t>
            </a:r>
            <a:r>
              <a:rPr lang="en-US" sz="1200" b="false">
                <a:latin typeface="Arial"/>
              </a:rPr>
              <a:t>205 mm</a:t>
            </a:r>
            <a:r>
              <a:rPr lang="en-US" sz="1200">
                <a:latin typeface="Arial"/>
              </a:rPr>
              <a:t>
</a:t>
            </a:r>
            <a:r>
              <a:rPr lang="en-US" sz="1200" b="true">
                <a:latin typeface="Arial"/>
              </a:rPr>
              <a:t>Item width</a:t>
            </a:r>
            <a:r>
              <a:rPr lang="en-US" sz="1200" b="false">
                <a:latin typeface="Arial"/>
              </a:rPr>
              <a:t> </a:t>
            </a:r>
            <a:r>
              <a:rPr lang="en-US" sz="1200" b="false">
                <a:latin typeface="Arial"/>
              </a:rPr>
              <a:t>160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Discovery site</a:t>
            </a:r>
            <a:r>
              <a:rPr lang="en-US" sz="1200" b="false">
                <a:latin typeface="Arial"/>
              </a:rPr>
              <a:t> </a:t>
            </a:r>
            <a:r>
              <a:rPr lang="en-US" sz="1200" b="false">
                <a:latin typeface="Arial"/>
              </a:rPr>
              <a:t>Egypt</a:t>
            </a:r>
            <a:r>
              <a:rPr lang="en-US" sz="1200">
                <a:latin typeface="Arial"/>
              </a:rPr>
              <a:t>
</a:t>
            </a:r>
            <a:r>
              <a:rPr lang="en-US" sz="1200" b="true">
                <a:latin typeface="Arial"/>
              </a:rPr>
              <a:t>Notes</a:t>
            </a:r>
            <a:r>
              <a:rPr lang="en-US" sz="1200" b="false">
                <a:latin typeface="Arial"/>
              </a:rPr>
              <a:t> </a:t>
            </a:r>
            <a:r>
              <a:rPr lang="en-US" sz="1200" b="false">
                <a:latin typeface="Arial"/>
              </a:rPr>
              <a:t>Purchased on the antiquities market at some point between 1898 and 1920.</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Fragments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grcadd1166v</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2016-05-24</a:t>
            </a:r>
            <a:r>
              <a:rPr lang="en-US" sz="1200">
                <a:latin typeface="Arial"/>
              </a:rPr>
              <a:t>
</a:t>
            </a:r>
            <a:r>
              <a:rPr lang="en-US" sz="1200" b="true">
                <a:latin typeface="Arial"/>
              </a:rPr>
              <a:t>Date: issued</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3187700" y="0"/>
            <a:ext cx="98806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Greek P Add 1166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JRL16052147</a:t>
            </a:r>
            <a:r>
              <a:rPr lang="en-US" sz="1200">
                <a:latin typeface="Arial"/>
              </a:rPr>
              <a:t>
</a:t>
            </a:r>
            <a:r>
              <a:rPr lang="en-US" sz="1200" b="true">
                <a:latin typeface="Arial"/>
              </a:rPr>
              <a:t>Image Title</a:t>
            </a:r>
            <a:r>
              <a:rPr lang="en-US" sz="1200" b="false">
                <a:latin typeface="Arial"/>
              </a:rPr>
              <a:t> </a:t>
            </a:r>
            <a:r>
              <a:rPr lang="en-US" sz="1200" b="false">
                <a:latin typeface="Arial"/>
              </a:rPr>
              <a:t>Christian prayer amulet</a:t>
            </a:r>
            <a:r>
              <a:rPr lang="en-US" sz="1200">
                <a:latin typeface="Arial"/>
              </a:rPr>
              <a:t>
</a:t>
            </a:r>
            <a:r>
              <a:rPr lang="en-US" sz="1200" b="true">
                <a:latin typeface="Arial"/>
              </a:rPr>
              <a:t>Trismegistos Number</a:t>
            </a:r>
            <a:r>
              <a:rPr lang="en-US" sz="1200" b="false">
                <a:latin typeface="Arial"/>
              </a:rPr>
              <a:t> </a:t>
            </a:r>
            <a:r>
              <a:rPr lang="en-US" sz="1200" b="false">
                <a:latin typeface="Arial"/>
              </a:rPr>
              <a:t>&lt;A href="http://www.trismegistos.org/text/697545"&gt; 697545&lt;/a&gt;</a:t>
            </a:r>
            <a:r>
              <a:rPr lang="en-US" sz="1200">
                <a:latin typeface="Arial"/>
              </a:rPr>
              <a:t>
</a:t>
            </a:r>
            <a:r>
              <a:rPr lang="en-US" sz="1200" b="true">
                <a:latin typeface="Arial"/>
              </a:rPr>
              <a:t>Publication status</a:t>
            </a:r>
            <a:r>
              <a:rPr lang="en-US" sz="1200" b="false">
                <a:latin typeface="Arial"/>
              </a:rPr>
              <a:t> </a:t>
            </a:r>
            <a:r>
              <a:rPr lang="en-US" sz="1200" b="false">
                <a:latin typeface="Arial"/>
              </a:rPr>
              <a:t>Published: R. Mazza, ‘P.Ryl.Greek Add. 1166: Christian Prayer Amulet with a Tax Receipt on the Back’, Zeitschrift für Papirologie und Epigraphik 197 (2016), pp. 73-84.</a:t>
            </a:r>
            <a:r>
              <a:rPr lang="en-US" sz="1200">
                <a:latin typeface="Arial"/>
              </a:rPr>
              <a:t>
</a:t>
            </a:r>
            <a:r>
              <a:rPr lang="en-US" sz="1200" b="true">
                <a:latin typeface="Arial"/>
              </a:rPr>
              <a:t>Citation reference</a:t>
            </a:r>
            <a:r>
              <a:rPr lang="en-US" sz="1200" b="false">
                <a:latin typeface="Arial"/>
              </a:rPr>
              <a:t> </a:t>
            </a:r>
            <a:r>
              <a:rPr lang="en-US" sz="1200" b="false">
                <a:latin typeface="Arial"/>
              </a:rPr>
              <a:t>ZPE 197 (2016), p.79-83</a:t>
            </a:r>
            <a:r>
              <a:rPr lang="en-US" sz="1200">
                <a:latin typeface="Arial"/>
              </a:rPr>
              <a:t>
</a:t>
            </a:r>
            <a:r>
              <a:rPr lang="en-US" sz="1200" b="true">
                <a:latin typeface="Arial"/>
              </a:rPr>
              <a:t>Description</a:t>
            </a:r>
            <a:r>
              <a:rPr lang="en-US" sz="1200" b="false">
                <a:latin typeface="Arial"/>
              </a:rPr>
              <a:t> </a:t>
            </a:r>
            <a:r>
              <a:rPr lang="en-US" sz="1200" b="false">
                <a:latin typeface="Arial"/>
              </a:rPr>
              <a:t>Christian prayer amulet. Translation: May you fear, all who rule over the earth. Know, you nations and peoples, that Christ is our God. For he spoke and they came to being, he commanded and they were created; he put all (people) under our feet and delivered us from the will of our enemies. Our God prepared a sacred table in the desert for the people and gave manna of the new covenant of Christ to eat, the Lord's immortal body and the blood of Christ poured for us in remission of sins.</a:t>
            </a:r>
            <a:r>
              <a:rPr lang="en-US" sz="1200">
                <a:latin typeface="Arial"/>
              </a:rPr>
              <a:t>
</a:t>
            </a:r>
            <a:r>
              <a:rPr lang="en-US" sz="1200" b="true">
                <a:latin typeface="Arial"/>
              </a:rPr>
              <a:t>Creation site</a:t>
            </a:r>
            <a:r>
              <a:rPr lang="en-US" sz="1200" b="false">
                <a:latin typeface="Arial"/>
              </a:rPr>
              <a:t> </a:t>
            </a:r>
            <a:r>
              <a:rPr lang="en-US" sz="1200" b="false">
                <a:latin typeface="Arial"/>
              </a:rPr>
              <a:t>Egypt: Tertembythis [?]</a:t>
            </a:r>
            <a:r>
              <a:rPr lang="en-US" sz="1200">
                <a:latin typeface="Arial"/>
              </a:rPr>
              <a:t>
</a:t>
            </a:r>
            <a:r>
              <a:rPr lang="en-US" sz="1200" b="true">
                <a:latin typeface="Arial"/>
              </a:rPr>
              <a:t>Date created</a:t>
            </a:r>
            <a:r>
              <a:rPr lang="en-US" sz="1200" b="false">
                <a:latin typeface="Arial"/>
              </a:rPr>
              <a:t> </a:t>
            </a:r>
            <a:r>
              <a:rPr lang="en-US" sz="1200" b="false">
                <a:latin typeface="Arial"/>
              </a:rPr>
              <a:t>Carbon dating results: The papyrus was produced between 574 and 660 with a margin of certainty of 95.4 %; between 608 and 650 with a margin of 68.2 %.</a:t>
            </a:r>
            <a:r>
              <a:rPr lang="en-US" sz="1200">
                <a:latin typeface="Arial"/>
              </a:rPr>
              <a:t>
</a:t>
            </a:r>
            <a:r>
              <a:rPr lang="en-US" sz="1200" b="true">
                <a:latin typeface="Arial"/>
              </a:rPr>
              <a:t>Language</a:t>
            </a:r>
            <a:r>
              <a:rPr lang="en-US" sz="1200" b="false">
                <a:latin typeface="Arial"/>
              </a:rPr>
              <a:t> </a:t>
            </a:r>
            <a:r>
              <a:rPr lang="en-US" sz="1200" b="false">
                <a:latin typeface="Arial"/>
              </a:rPr>
              <a:t>Greek</a:t>
            </a:r>
            <a:r>
              <a:rPr lang="en-US" sz="1200">
                <a:latin typeface="Arial"/>
              </a:rPr>
              <a:t>
</a:t>
            </a:r>
            <a:r>
              <a:rPr lang="en-US" sz="1200" b="true">
                <a:latin typeface="Arial"/>
              </a:rPr>
              <a:t>Language code</a:t>
            </a:r>
            <a:r>
              <a:rPr lang="en-US" sz="1200" b="false">
                <a:latin typeface="Arial"/>
              </a:rPr>
              <a:t> </a:t>
            </a:r>
            <a:r>
              <a:rPr lang="en-US" sz="1200" b="false">
                <a:latin typeface="Arial"/>
              </a:rPr>
              <a:t>grc</a:t>
            </a:r>
            <a:r>
              <a:rPr lang="en-US" sz="1200">
                <a:latin typeface="Arial"/>
              </a:rPr>
              <a:t>
</a:t>
            </a:r>
            <a:r>
              <a:rPr lang="en-US" sz="1200" b="true">
                <a:latin typeface="Arial"/>
              </a:rPr>
              <a:t>Script</a:t>
            </a:r>
            <a:r>
              <a:rPr lang="en-US" sz="1200" b="false">
                <a:latin typeface="Arial"/>
              </a:rPr>
              <a:t> </a:t>
            </a:r>
            <a:r>
              <a:rPr lang="en-US" sz="1200" b="false">
                <a:latin typeface="Arial"/>
              </a:rPr>
              <a:t>grc</a:t>
            </a:r>
            <a:r>
              <a:rPr lang="en-US" sz="1200">
                <a:latin typeface="Arial"/>
              </a:rPr>
              <a:t>
</a:t>
            </a:r>
            <a:r>
              <a:rPr lang="en-US" sz="1200" b="true">
                <a:latin typeface="Arial"/>
              </a:rPr>
              <a:t>Item height</a:t>
            </a:r>
            <a:r>
              <a:rPr lang="en-US" sz="1200" b="false">
                <a:latin typeface="Arial"/>
              </a:rPr>
              <a:t> </a:t>
            </a:r>
            <a:r>
              <a:rPr lang="en-US" sz="1200" b="false">
                <a:latin typeface="Arial"/>
              </a:rPr>
              <a:t>205 mm</a:t>
            </a:r>
            <a:r>
              <a:rPr lang="en-US" sz="1200">
                <a:latin typeface="Arial"/>
              </a:rPr>
              <a:t>
</a:t>
            </a:r>
            <a:r>
              <a:rPr lang="en-US" sz="1200" b="true">
                <a:latin typeface="Arial"/>
              </a:rPr>
              <a:t>Item width</a:t>
            </a:r>
            <a:r>
              <a:rPr lang="en-US" sz="1200" b="false">
                <a:latin typeface="Arial"/>
              </a:rPr>
              <a:t> </a:t>
            </a:r>
            <a:r>
              <a:rPr lang="en-US" sz="1200" b="false">
                <a:latin typeface="Arial"/>
              </a:rPr>
              <a:t>160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Discovery site</a:t>
            </a:r>
            <a:r>
              <a:rPr lang="en-US" sz="1200" b="false">
                <a:latin typeface="Arial"/>
              </a:rPr>
              <a:t> </a:t>
            </a:r>
            <a:r>
              <a:rPr lang="en-US" sz="1200" b="false">
                <a:latin typeface="Arial"/>
              </a:rPr>
              <a:t>Egypt</a:t>
            </a:r>
            <a:r>
              <a:rPr lang="en-US" sz="1200">
                <a:latin typeface="Arial"/>
              </a:rPr>
              <a:t>
</a:t>
            </a:r>
            <a:r>
              <a:rPr lang="en-US" sz="1200" b="true">
                <a:latin typeface="Arial"/>
              </a:rPr>
              <a:t>Notes</a:t>
            </a:r>
            <a:r>
              <a:rPr lang="en-US" sz="1200" b="false">
                <a:latin typeface="Arial"/>
              </a:rPr>
              <a:t> </a:t>
            </a:r>
            <a:r>
              <a:rPr lang="en-US" sz="1200" b="false">
                <a:latin typeface="Arial"/>
              </a:rPr>
              <a:t>Purchased on the antiquities market at some point between 1898 and 1920.</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Fragments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grcadd1166r</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2016-05-24</a:t>
            </a:r>
            <a:r>
              <a:rPr lang="en-US" sz="1200">
                <a:latin typeface="Arial"/>
              </a:rPr>
              <a:t>
</a:t>
            </a:r>
            <a:r>
              <a:rPr lang="en-US" sz="1200" b="true">
                <a:latin typeface="Arial"/>
              </a:rPr>
              <a:t>Date: issued</a:t>
            </a:r>
            <a:r>
              <a:rPr lang="en-US" sz="1200" b="false">
                <a:latin typeface="Arial"/>
              </a:rPr>
              <a:t> </a:t>
            </a:r>
            <a:r>
              <a:rPr lang="en-US" sz="1200" b="false">
                <a:latin typeface="Arial"/>
              </a:rPr>
              <a:t>2017-11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